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5" r:id="rId4"/>
    <p:sldMasterId id="2147483696" r:id="rId5"/>
    <p:sldMasterId id="2147483697"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Lst>
  <p:sldSz cy="6858000" cx="12192000"/>
  <p:notesSz cx="6797675" cy="9928225"/>
  <p:embeddedFontLst>
    <p:embeddedFont>
      <p:font typeface="Libre Franklin"/>
      <p:regular r:id="rId136"/>
      <p:bold r:id="rId137"/>
      <p:italic r:id="rId138"/>
      <p:boldItalic r:id="rId139"/>
    </p:embeddedFont>
    <p:embeddedFont>
      <p:font typeface="Libre Baskerville"/>
      <p:regular r:id="rId140"/>
      <p:bold r:id="rId141"/>
      <p:italic r:id="rId142"/>
    </p:embeddedFont>
    <p:embeddedFont>
      <p:font typeface="Quattrocento Sans"/>
      <p:bold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C5175A8-FF31-449B-AC38-50FC668BC2BF}">
  <a:tblStyle styleId="{0C5175A8-FF31-449B-AC38-50FC668BC2B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BA99C01-CF48-4569-9DB7-2CF7AE3BA68C}" styleName="Table_1">
    <a:wholeTbl>
      <a:tcTxStyle b="off" i="off">
        <a:font>
          <a:latin typeface="Perpetua"/>
          <a:ea typeface="Perpetua"/>
          <a:cs typeface="Perpetu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7E8E7"/>
          </a:solidFill>
        </a:fill>
      </a:tcStyle>
    </a:wholeTbl>
    <a:band1H>
      <a:tcTxStyle/>
      <a:tcStyle>
        <a:fill>
          <a:solidFill>
            <a:srgbClr val="EFCECA"/>
          </a:solidFill>
        </a:fill>
      </a:tcStyle>
    </a:band1H>
    <a:band2H>
      <a:tcTxStyle/>
    </a:band2H>
    <a:band1V>
      <a:tcTxStyle/>
      <a:tcStyle>
        <a:fill>
          <a:solidFill>
            <a:srgbClr val="EFCECA"/>
          </a:solidFill>
        </a:fill>
      </a:tcStyle>
    </a:band1V>
    <a:band2V>
      <a:tcTxStyle/>
    </a:band2V>
    <a:lastCol>
      <a:tcTxStyle b="on" i="off">
        <a:font>
          <a:latin typeface="Perpetua"/>
          <a:ea typeface="Perpetua"/>
          <a:cs typeface="Perpetua"/>
        </a:font>
        <a:schemeClr val="lt1"/>
      </a:tcTxStyle>
      <a:tcStyle>
        <a:fill>
          <a:solidFill>
            <a:schemeClr val="accent1"/>
          </a:solidFill>
        </a:fill>
      </a:tcStyle>
    </a:lastCol>
    <a:firstCol>
      <a:tcTxStyle b="on" i="off">
        <a:font>
          <a:latin typeface="Perpetua"/>
          <a:ea typeface="Perpetua"/>
          <a:cs typeface="Perpetua"/>
        </a:font>
        <a:schemeClr val="lt1"/>
      </a:tcTxStyle>
      <a:tcStyle>
        <a:fill>
          <a:solidFill>
            <a:schemeClr val="accent1"/>
          </a:solidFill>
        </a:fill>
      </a:tcStyle>
    </a:firstCol>
    <a:lastRow>
      <a:tcTxStyle b="on" i="off">
        <a:font>
          <a:latin typeface="Perpetua"/>
          <a:ea typeface="Perpetua"/>
          <a:cs typeface="Perpetu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Perpetua"/>
          <a:ea typeface="Perpetua"/>
          <a:cs typeface="Perpetu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3" Type="http://schemas.openxmlformats.org/officeDocument/2006/relationships/font" Target="fonts/QuattrocentoSans-bold.fntdata"/><Relationship Id="rId142" Type="http://schemas.openxmlformats.org/officeDocument/2006/relationships/font" Target="fonts/LibreBaskerville-italic.fntdata"/><Relationship Id="rId141" Type="http://schemas.openxmlformats.org/officeDocument/2006/relationships/font" Target="fonts/LibreBaskerville-bold.fntdata"/><Relationship Id="rId140" Type="http://schemas.openxmlformats.org/officeDocument/2006/relationships/font" Target="fonts/LibreBaskerville-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144" Type="http://schemas.openxmlformats.org/officeDocument/2006/relationships/font" Target="fonts/QuattrocentoSans-bold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LibreFranklin-boldItalic.fntdata"/><Relationship Id="rId138" Type="http://schemas.openxmlformats.org/officeDocument/2006/relationships/font" Target="fonts/LibreFranklin-italic.fntdata"/><Relationship Id="rId137" Type="http://schemas.openxmlformats.org/officeDocument/2006/relationships/font" Target="fonts/LibreFranklin-bold.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LibreFranklin-regular.fntdata"/><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813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813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30091"/>
            <a:ext cx="2945659" cy="49813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10: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1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p100: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 name="Google Shape;1297;p10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p10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10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p10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9" name="Google Shape;1329;p102: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1200"/>
              <a:buFont typeface="Calibri"/>
              <a:buNone/>
            </a:pPr>
            <a:r>
              <a:rPr b="1" i="0" lang="en-US" sz="1200">
                <a:solidFill>
                  <a:schemeClr val="dk1"/>
                </a:solidFill>
                <a:latin typeface="Calibri"/>
                <a:ea typeface="Calibri"/>
                <a:cs typeface="Calibri"/>
                <a:sym typeface="Calibri"/>
              </a:rPr>
              <a:t>除了在原始訊號上的探討以外，也透過Class Activation Mapping方法檢視網路模型對於每個睡眠階段哪個區塊是特別關注。</a:t>
            </a:r>
            <a:br>
              <a:rPr b="1" i="0" lang="en-US" sz="1200">
                <a:solidFill>
                  <a:schemeClr val="dk1"/>
                </a:solidFill>
                <a:latin typeface="Calibri"/>
                <a:ea typeface="Calibri"/>
                <a:cs typeface="Calibri"/>
                <a:sym typeface="Calibri"/>
              </a:rPr>
            </a:br>
            <a:r>
              <a:rPr b="1" i="0" lang="en-US" sz="1200">
                <a:solidFill>
                  <a:schemeClr val="dk1"/>
                </a:solidFill>
                <a:latin typeface="Calibri"/>
                <a:ea typeface="Calibri"/>
                <a:cs typeface="Calibri"/>
                <a:sym typeface="Calibri"/>
              </a:rPr>
              <a:t>而顏色越接近紅色，則代表越關注這個區塊，也代表這個區塊對於預測為哪一類的貢獻越大。</a:t>
            </a:r>
            <a:endParaRPr b="1" i="0" sz="1200">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1200"/>
              <a:buFont typeface="Calibri"/>
              <a:buNone/>
            </a:pPr>
            <a:r>
              <a:rPr b="1" i="0" lang="en-US" sz="1200">
                <a:solidFill>
                  <a:schemeClr val="dk1"/>
                </a:solidFill>
                <a:latin typeface="Calibri"/>
                <a:ea typeface="Calibri"/>
                <a:cs typeface="Calibri"/>
                <a:sym typeface="Calibri"/>
              </a:rPr>
              <a:t>Wake階段的關注的區塊較其他連續，N1及N2的關注的區塊較不連續，N3關注的區塊位置相對其他睡眠階段較低，Rem</a:t>
            </a:r>
            <a:r>
              <a:rPr b="1" i="0" lang="en-US" sz="2000">
                <a:solidFill>
                  <a:schemeClr val="dk1"/>
                </a:solidFill>
                <a:latin typeface="Calibri"/>
                <a:ea typeface="Calibri"/>
                <a:cs typeface="Calibri"/>
                <a:sym typeface="Calibri"/>
              </a:rPr>
              <a:t>關注的區塊則是涵蓋輸入圖像上面居多</a:t>
            </a:r>
            <a:endParaRPr b="1" i="0" sz="2000">
              <a:solidFill>
                <a:schemeClr val="dk1"/>
              </a:solidFill>
              <a:latin typeface="Calibri"/>
              <a:ea typeface="Calibri"/>
              <a:cs typeface="Calibri"/>
              <a:sym typeface="Calibri"/>
            </a:endParaRPr>
          </a:p>
          <a:p>
            <a:pPr indent="0" lvl="1" marL="0" marR="0" rtl="0" algn="l">
              <a:lnSpc>
                <a:spcPct val="100000"/>
              </a:lnSpc>
              <a:spcBef>
                <a:spcPts val="0"/>
              </a:spcBef>
              <a:spcAft>
                <a:spcPts val="0"/>
              </a:spcAft>
              <a:buClr>
                <a:schemeClr val="dk1"/>
              </a:buClr>
              <a:buSzPts val="2000"/>
              <a:buFont typeface="Calibri"/>
              <a:buNone/>
            </a:pPr>
            <a:r>
              <a:rPr b="1" i="0" lang="en-US" sz="2000">
                <a:solidFill>
                  <a:schemeClr val="dk1"/>
                </a:solidFill>
                <a:latin typeface="Calibri"/>
                <a:ea typeface="Calibri"/>
                <a:cs typeface="Calibri"/>
                <a:sym typeface="Calibri"/>
              </a:rPr>
              <a:t>Unknown關注去塊則是所有類別當中位置最低。</a:t>
            </a:r>
            <a:endParaRPr b="1" sz="2000">
              <a:latin typeface="Microsoft JhengHei"/>
              <a:ea typeface="Microsoft JhengHei"/>
              <a:cs typeface="Microsoft JhengHei"/>
              <a:sym typeface="Microsoft JhengHei"/>
            </a:endParaRPr>
          </a:p>
        </p:txBody>
      </p:sp>
      <p:sp>
        <p:nvSpPr>
          <p:cNvPr id="1330" name="Google Shape;1330;p102: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p10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0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p10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0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p10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p10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p10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0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p10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10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0" name="Shape 1390"/>
        <p:cNvGrpSpPr/>
        <p:nvPr/>
      </p:nvGrpSpPr>
      <p:grpSpPr>
        <a:xfrm>
          <a:off x="0" y="0"/>
          <a:ext cx="0" cy="0"/>
          <a:chOff x="0" y="0"/>
          <a:chExt cx="0" cy="0"/>
        </a:xfrm>
      </p:grpSpPr>
      <p:sp>
        <p:nvSpPr>
          <p:cNvPr id="1391" name="Google Shape;1391;p108: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0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p109: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8" name="Google Shape;1398;p10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1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1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p11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p110: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6" name="Google Shape;1406;p110: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p11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11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p11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0" name="Google Shape;1420;p112: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1" name="Google Shape;1421;p112: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p11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p11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p11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11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p11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p11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p11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2" name="Google Shape;1452;p116: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1.2012 年出現的 Alexnet 為現在 Deep CNN的熱潮開端</a:t>
            </a:r>
            <a:endParaRPr/>
          </a:p>
          <a:p>
            <a:pPr indent="0" lvl="0" marL="0" rtl="0" algn="l">
              <a:spcBef>
                <a:spcPts val="0"/>
              </a:spcBef>
              <a:spcAft>
                <a:spcPts val="0"/>
              </a:spcAft>
              <a:buNone/>
            </a:pPr>
            <a:r>
              <a:rPr lang="en-US"/>
              <a:t>2.在當年</a:t>
            </a:r>
            <a:r>
              <a:rPr b="0" i="0" lang="en-US" sz="1200">
                <a:solidFill>
                  <a:schemeClr val="dk1"/>
                </a:solidFill>
                <a:latin typeface="Calibri"/>
                <a:ea typeface="Calibri"/>
                <a:cs typeface="Calibri"/>
                <a:sym typeface="Calibri"/>
              </a:rPr>
              <a:t>将ImageNet LSVRC-2010图片识别测试的错误率从之前最好记录top-1 and top-5 测试集 错误率 47.1% and 28.2% 一下子降低到了 37.5% and 17.0%。</a:t>
            </a:r>
            <a:endParaRPr/>
          </a:p>
        </p:txBody>
      </p:sp>
      <p:sp>
        <p:nvSpPr>
          <p:cNvPr id="1453" name="Google Shape;1453;p116: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p11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11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Google Shape;1466;p118: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7" name="Google Shape;1467;p11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p11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p119: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8" name="Google Shape;1478;p119: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12: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p120: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3" name="Google Shape;1493;p12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p12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p12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p122: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8" name="Google Shape;1508;p12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p12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2" name="Google Shape;1522;p12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p12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9" name="Google Shape;1529;p12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p12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6" name="Google Shape;1536;p12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p12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4" name="Google Shape;1544;p12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9" name="Shape 1549"/>
        <p:cNvGrpSpPr/>
        <p:nvPr/>
      </p:nvGrpSpPr>
      <p:grpSpPr>
        <a:xfrm>
          <a:off x="0" y="0"/>
          <a:ext cx="0" cy="0"/>
          <a:chOff x="0" y="0"/>
          <a:chExt cx="0" cy="0"/>
        </a:xfrm>
      </p:grpSpPr>
      <p:sp>
        <p:nvSpPr>
          <p:cNvPr id="1550" name="Google Shape;1550;p12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1" name="Google Shape;1551;p127: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2" name="Google Shape;1552;p127: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1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1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1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1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1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1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1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1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1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1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1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18: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功率譜</a:t>
            </a:r>
            <a:endParaRPr/>
          </a:p>
          <a:p>
            <a:pPr indent="0" lvl="0" marL="0" rtl="0" algn="l">
              <a:spcBef>
                <a:spcPts val="0"/>
              </a:spcBef>
              <a:spcAft>
                <a:spcPts val="0"/>
              </a:spcAft>
              <a:buNone/>
            </a:pPr>
            <a:r>
              <a:rPr lang="en-US"/>
              <a:t>功率比</a:t>
            </a:r>
            <a:br>
              <a:rPr lang="en-US"/>
            </a:br>
            <a:r>
              <a:rPr lang="en-US"/>
              <a:t>光譜頻率</a:t>
            </a:r>
            <a:endParaRPr/>
          </a:p>
          <a:p>
            <a:pPr indent="0" lvl="0" marL="0" rtl="0" algn="l">
              <a:lnSpc>
                <a:spcPct val="90000"/>
              </a:lnSpc>
              <a:spcBef>
                <a:spcPts val="0"/>
              </a:spcBef>
              <a:spcAft>
                <a:spcPts val="0"/>
              </a:spcAft>
              <a:buNone/>
            </a:pPr>
            <a:r>
              <a:rPr lang="en-US"/>
              <a:t>時間比率</a:t>
            </a:r>
            <a:endParaRPr/>
          </a:p>
          <a:p>
            <a:pPr indent="0" lvl="0" marL="0" rtl="0" algn="l">
              <a:lnSpc>
                <a:spcPct val="90000"/>
              </a:lnSpc>
              <a:spcBef>
                <a:spcPts val="0"/>
              </a:spcBef>
              <a:spcAft>
                <a:spcPts val="0"/>
              </a:spcAft>
              <a:buNone/>
            </a:pPr>
            <a:r>
              <a:rPr lang="en-US">
                <a:latin typeface="Times New Roman"/>
                <a:ea typeface="Times New Roman"/>
                <a:cs typeface="Times New Roman"/>
                <a:sym typeface="Times New Roman"/>
              </a:rPr>
              <a:t>Spectral power : </a:t>
            </a:r>
            <a:endParaRPr/>
          </a:p>
          <a:p>
            <a:pPr indent="0" lvl="1" marL="457200" rtl="0" algn="l">
              <a:lnSpc>
                <a:spcPct val="90000"/>
              </a:lnSpc>
              <a:spcBef>
                <a:spcPts val="0"/>
              </a:spcBef>
              <a:spcAft>
                <a:spcPts val="0"/>
              </a:spcAft>
              <a:buNone/>
            </a:pPr>
            <a:r>
              <a:rPr lang="en-US">
                <a:latin typeface="Times New Roman"/>
                <a:ea typeface="Times New Roman"/>
                <a:cs typeface="Times New Roman"/>
                <a:sym typeface="Times New Roman"/>
              </a:rPr>
              <a:t> 0-30 Hz (EEG) :     (power 0-30 Hz(dB)) </a:t>
            </a:r>
            <a:endParaRPr/>
          </a:p>
          <a:p>
            <a:pPr indent="0" lvl="0" marL="0" rtl="0" algn="l">
              <a:lnSpc>
                <a:spcPct val="90000"/>
              </a:lnSpc>
              <a:spcBef>
                <a:spcPts val="0"/>
              </a:spcBef>
              <a:spcAft>
                <a:spcPts val="0"/>
              </a:spcAft>
              <a:buNone/>
            </a:pPr>
            <a:r>
              <a:rPr lang="en-US">
                <a:latin typeface="Times New Roman"/>
                <a:ea typeface="Times New Roman"/>
                <a:cs typeface="Times New Roman"/>
                <a:sym typeface="Times New Roman"/>
              </a:rPr>
              <a:t>Power ratio :</a:t>
            </a:r>
            <a:endParaRPr/>
          </a:p>
          <a:p>
            <a:pPr indent="0" lvl="1" marL="457200" rtl="0" algn="l">
              <a:lnSpc>
                <a:spcPct val="90000"/>
              </a:lnSpc>
              <a:spcBef>
                <a:spcPts val="0"/>
              </a:spcBef>
              <a:spcAft>
                <a:spcPts val="0"/>
              </a:spcAft>
              <a:buNone/>
            </a:pPr>
            <a:r>
              <a:rPr lang="en-US">
                <a:latin typeface="Times New Roman"/>
                <a:ea typeface="Times New Roman"/>
                <a:cs typeface="Times New Roman"/>
                <a:sym typeface="Times New Roman"/>
              </a:rPr>
              <a:t> 0-4 Hz(EEG) : power(0-4 Hz) / power(0-30 Hz) </a:t>
            </a:r>
            <a:endParaRPr/>
          </a:p>
          <a:p>
            <a:pPr indent="0" lvl="0" marL="0" rtl="0" algn="l">
              <a:lnSpc>
                <a:spcPct val="90000"/>
              </a:lnSpc>
              <a:spcBef>
                <a:spcPts val="0"/>
              </a:spcBef>
              <a:spcAft>
                <a:spcPts val="0"/>
              </a:spcAft>
              <a:buNone/>
            </a:pPr>
            <a:r>
              <a:rPr lang="en-US">
                <a:latin typeface="Times New Roman"/>
                <a:ea typeface="Times New Roman"/>
                <a:cs typeface="Times New Roman"/>
                <a:sym typeface="Times New Roman"/>
              </a:rPr>
              <a:t>Spectral frequency :</a:t>
            </a:r>
            <a:endParaRPr/>
          </a:p>
          <a:p>
            <a:pPr indent="0" lvl="1" marL="457200" rtl="0" algn="l">
              <a:lnSpc>
                <a:spcPct val="90000"/>
              </a:lnSpc>
              <a:spcBef>
                <a:spcPts val="0"/>
              </a:spcBef>
              <a:spcAft>
                <a:spcPts val="0"/>
              </a:spcAft>
              <a:buNone/>
            </a:pPr>
            <a:r>
              <a:rPr lang="en-US">
                <a:latin typeface="Times New Roman"/>
                <a:ea typeface="Times New Roman"/>
                <a:cs typeface="Times New Roman"/>
                <a:sym typeface="Times New Roman"/>
              </a:rPr>
              <a:t> median fre.(EEG)  :     (fre.*power) /power(0-30) </a:t>
            </a:r>
            <a:endParaRPr/>
          </a:p>
          <a:p>
            <a:pPr indent="0" lvl="0" marL="0" rtl="0" algn="l">
              <a:lnSpc>
                <a:spcPct val="90000"/>
              </a:lnSpc>
              <a:spcBef>
                <a:spcPts val="0"/>
              </a:spcBef>
              <a:spcAft>
                <a:spcPts val="0"/>
              </a:spcAft>
              <a:buNone/>
            </a:pPr>
            <a:r>
              <a:rPr lang="en-US">
                <a:latin typeface="Times New Roman"/>
                <a:ea typeface="Times New Roman"/>
                <a:cs typeface="Times New Roman"/>
                <a:sym typeface="Times New Roman"/>
              </a:rPr>
              <a:t>Duration ratio :</a:t>
            </a:r>
            <a:endParaRPr/>
          </a:p>
          <a:p>
            <a:pPr indent="0" lvl="1" marL="457200" rtl="0" algn="l">
              <a:lnSpc>
                <a:spcPct val="90000"/>
              </a:lnSpc>
              <a:spcBef>
                <a:spcPts val="0"/>
              </a:spcBef>
              <a:spcAft>
                <a:spcPts val="0"/>
              </a:spcAft>
              <a:buNone/>
            </a:pPr>
            <a:r>
              <a:rPr lang="en-US">
                <a:latin typeface="Times New Roman"/>
                <a:ea typeface="Times New Roman"/>
                <a:cs typeface="Times New Roman"/>
                <a:sym typeface="Times New Roman"/>
              </a:rPr>
              <a:t> alpha ratio (EEG) : alpha windows / total windows</a:t>
            </a:r>
            <a:endParaRPr/>
          </a:p>
          <a:p>
            <a:pPr indent="0" lvl="0" marL="0" rtl="0" algn="l">
              <a:lnSpc>
                <a:spcPct val="90000"/>
              </a:lnSpc>
              <a:spcBef>
                <a:spcPts val="0"/>
              </a:spcBef>
              <a:spcAft>
                <a:spcPts val="0"/>
              </a:spcAft>
              <a:buNone/>
            </a:pPr>
            <a:r>
              <a:rPr lang="en-US">
                <a:latin typeface="Times New Roman"/>
                <a:ea typeface="Times New Roman"/>
                <a:cs typeface="Times New Roman"/>
                <a:sym typeface="Times New Roman"/>
              </a:rPr>
              <a:t>EMG energy :</a:t>
            </a:r>
            <a:endParaRPr/>
          </a:p>
          <a:p>
            <a:pPr indent="0" lvl="1" marL="457200" rtl="0" algn="l">
              <a:lnSpc>
                <a:spcPct val="90000"/>
              </a:lnSpc>
              <a:spcBef>
                <a:spcPts val="0"/>
              </a:spcBef>
              <a:spcAft>
                <a:spcPts val="0"/>
              </a:spcAft>
              <a:buNone/>
            </a:pPr>
            <a:r>
              <a:rPr lang="en-US">
                <a:latin typeface="Times New Roman"/>
                <a:ea typeface="Times New Roman"/>
                <a:cs typeface="Times New Roman"/>
                <a:sym typeface="Times New Roman"/>
              </a:rPr>
              <a:t> amp M (EMG) : mean(abs(amp.)) </a:t>
            </a:r>
            <a:endParaRPr/>
          </a:p>
          <a:p>
            <a:pPr indent="0" lvl="0" marL="0" rtl="0" algn="l">
              <a:spcBef>
                <a:spcPts val="0"/>
              </a:spcBef>
              <a:spcAft>
                <a:spcPts val="0"/>
              </a:spcAft>
              <a:buNone/>
            </a:pPr>
            <a:r>
              <a:t/>
            </a:r>
            <a:endParaRPr/>
          </a:p>
        </p:txBody>
      </p:sp>
      <p:sp>
        <p:nvSpPr>
          <p:cNvPr id="519" name="Google Shape;519;p18: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19: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1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2: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20: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2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p2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22: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2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2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2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2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2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2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2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2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2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2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p28: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2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29: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2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30: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3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3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3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32: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3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3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33: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33: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p3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5" name="Google Shape;695;p34: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34: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p3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3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3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3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p3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3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p38: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3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39: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3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p40: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4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p4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4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p42: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4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4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4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4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4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4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p4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4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4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p4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4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p48: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4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49: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4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p50: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5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p5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5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p52: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5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p5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5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5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5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p5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5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p5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p5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p5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5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p58: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5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p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p6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p6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p6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p6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p6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p6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p7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7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7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p7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p72: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72: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p7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p7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p7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7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p7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7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p7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7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7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7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p78: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7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p79: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p7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3" name="Google Shape;433;p8:notes"/>
          <p:cNvSpPr txBox="1"/>
          <p:nvPr>
            <p:ph idx="1" type="body"/>
          </p:nvPr>
        </p:nvSpPr>
        <p:spPr>
          <a:xfrm>
            <a:off x="679768" y="4777958"/>
            <a:ext cx="5438140" cy="39092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8:notes"/>
          <p:cNvSpPr txBox="1"/>
          <p:nvPr>
            <p:ph idx="12" type="sldNum"/>
          </p:nvPr>
        </p:nvSpPr>
        <p:spPr>
          <a:xfrm>
            <a:off x="3850443" y="9430091"/>
            <a:ext cx="2945659" cy="498134"/>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p80: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8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p8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p8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p82: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p8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p8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8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p8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p8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8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 name="Google Shape;1184;p8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p8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3" name="Google Shape;1193;p8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p8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p8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p88: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8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p89: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8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9: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p90: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p90: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p91: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0" name="Google Shape;1230;p9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p92: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p92: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p93: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p93: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p94: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p94: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p95: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8" name="Google Shape;1258;p95: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p96: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9" name="Google Shape;1269;p96: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p97: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p97: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p98: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3" name="Google Shape;1283;p98: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p99:notes"/>
          <p:cNvSpPr txBox="1"/>
          <p:nvPr>
            <p:ph idx="1" type="body"/>
          </p:nvPr>
        </p:nvSpPr>
        <p:spPr>
          <a:xfrm>
            <a:off x="679768" y="4777958"/>
            <a:ext cx="5438140" cy="390923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p99: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投影片"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0" y="6334125"/>
            <a:ext cx="12188825" cy="6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2"/>
          <p:cNvCxnSpPr/>
          <p:nvPr/>
        </p:nvCxnSpPr>
        <p:spPr>
          <a:xfrm>
            <a:off x="1208088" y="4343400"/>
            <a:ext cx="9875837" cy="0"/>
          </a:xfrm>
          <a:prstGeom prst="straightConnector1">
            <a:avLst/>
          </a:prstGeom>
          <a:noFill/>
          <a:ln cap="flat" cmpd="sng" w="9525">
            <a:solidFill>
              <a:srgbClr val="7F7F7F"/>
            </a:solidFill>
            <a:prstDash val="solid"/>
            <a:round/>
            <a:headEnd len="sm" w="sm" type="none"/>
            <a:tailEnd len="sm" w="sm" type="none"/>
          </a:ln>
        </p:spPr>
      </p:cxnSp>
      <p:sp>
        <p:nvSpPr>
          <p:cNvPr id="22" name="Google Shape;22;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800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3" name="Google Shape;23;p2"/>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4" name="Google Shape;24;p2"/>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050" u="none" cap="none" strike="noStrike">
                <a:solidFill>
                  <a:srgbClr val="FFFFFF"/>
                </a:solidFill>
                <a:latin typeface="Calibri"/>
                <a:ea typeface="Calibri"/>
                <a:cs typeface="Calibri"/>
                <a:sym typeface="Calibri"/>
              </a:defRPr>
            </a:lvl1pPr>
            <a:lvl2pPr indent="0" lvl="1" marL="0" marR="0" algn="r">
              <a:spcBef>
                <a:spcPts val="0"/>
              </a:spcBef>
              <a:spcAft>
                <a:spcPts val="0"/>
              </a:spcAft>
              <a:buNone/>
              <a:defRPr b="0" i="0" sz="1050" u="none" cap="none" strike="noStrike">
                <a:solidFill>
                  <a:srgbClr val="FFFFFF"/>
                </a:solidFill>
                <a:latin typeface="Calibri"/>
                <a:ea typeface="Calibri"/>
                <a:cs typeface="Calibri"/>
                <a:sym typeface="Calibri"/>
              </a:defRPr>
            </a:lvl2pPr>
            <a:lvl3pPr indent="0" lvl="2" marL="0" marR="0" algn="r">
              <a:spcBef>
                <a:spcPts val="0"/>
              </a:spcBef>
              <a:spcAft>
                <a:spcPts val="0"/>
              </a:spcAft>
              <a:buNone/>
              <a:defRPr b="0" i="0" sz="1050" u="none" cap="none" strike="noStrike">
                <a:solidFill>
                  <a:srgbClr val="FFFFFF"/>
                </a:solidFill>
                <a:latin typeface="Calibri"/>
                <a:ea typeface="Calibri"/>
                <a:cs typeface="Calibri"/>
                <a:sym typeface="Calibri"/>
              </a:defRPr>
            </a:lvl3pPr>
            <a:lvl4pPr indent="0" lvl="3" marL="0" marR="0" algn="r">
              <a:spcBef>
                <a:spcPts val="0"/>
              </a:spcBef>
              <a:spcAft>
                <a:spcPts val="0"/>
              </a:spcAft>
              <a:buNone/>
              <a:defRPr b="0" i="0" sz="1050" u="none" cap="none" strike="noStrike">
                <a:solidFill>
                  <a:srgbClr val="FFFFFF"/>
                </a:solidFill>
                <a:latin typeface="Calibri"/>
                <a:ea typeface="Calibri"/>
                <a:cs typeface="Calibri"/>
                <a:sym typeface="Calibri"/>
              </a:defRPr>
            </a:lvl4pPr>
            <a:lvl5pPr indent="0" lvl="4" marL="0" marR="0" algn="r">
              <a:spcBef>
                <a:spcPts val="0"/>
              </a:spcBef>
              <a:spcAft>
                <a:spcPts val="0"/>
              </a:spcAft>
              <a:buNone/>
              <a:defRPr b="0" i="0" sz="1050" u="none" cap="none" strike="noStrike">
                <a:solidFill>
                  <a:srgbClr val="FFFFFF"/>
                </a:solidFill>
                <a:latin typeface="Calibri"/>
                <a:ea typeface="Calibri"/>
                <a:cs typeface="Calibri"/>
                <a:sym typeface="Calibri"/>
              </a:defRPr>
            </a:lvl5pPr>
            <a:lvl6pPr indent="0" lvl="5" marL="0" marR="0" algn="r">
              <a:spcBef>
                <a:spcPts val="0"/>
              </a:spcBef>
              <a:spcAft>
                <a:spcPts val="0"/>
              </a:spcAft>
              <a:buNone/>
              <a:defRPr b="0" i="0" sz="1050" u="none" cap="none" strike="noStrike">
                <a:solidFill>
                  <a:srgbClr val="FFFFFF"/>
                </a:solidFill>
                <a:latin typeface="Calibri"/>
                <a:ea typeface="Calibri"/>
                <a:cs typeface="Calibri"/>
                <a:sym typeface="Calibri"/>
              </a:defRPr>
            </a:lvl6pPr>
            <a:lvl7pPr indent="0" lvl="6" marL="0" marR="0" algn="r">
              <a:spcBef>
                <a:spcPts val="0"/>
              </a:spcBef>
              <a:spcAft>
                <a:spcPts val="0"/>
              </a:spcAft>
              <a:buNone/>
              <a:defRPr b="0" i="0" sz="1050" u="none" cap="none" strike="noStrike">
                <a:solidFill>
                  <a:srgbClr val="FFFFFF"/>
                </a:solidFill>
                <a:latin typeface="Calibri"/>
                <a:ea typeface="Calibri"/>
                <a:cs typeface="Calibri"/>
                <a:sym typeface="Calibri"/>
              </a:defRPr>
            </a:lvl7pPr>
            <a:lvl8pPr indent="0" lvl="7" marL="0" marR="0" algn="r">
              <a:spcBef>
                <a:spcPts val="0"/>
              </a:spcBef>
              <a:spcAft>
                <a:spcPts val="0"/>
              </a:spcAft>
              <a:buNone/>
              <a:defRPr b="0" i="0" sz="1050" u="none" cap="none" strike="noStrike">
                <a:solidFill>
                  <a:srgbClr val="FFFFFF"/>
                </a:solidFill>
                <a:latin typeface="Calibri"/>
                <a:ea typeface="Calibri"/>
                <a:cs typeface="Calibri"/>
                <a:sym typeface="Calibri"/>
              </a:defRPr>
            </a:lvl8pPr>
            <a:lvl9pPr indent="0" lvl="8" marL="0" marR="0" algn="r">
              <a:spcBef>
                <a:spcPts val="0"/>
              </a:spcBef>
              <a:spcAft>
                <a:spcPts val="0"/>
              </a:spcAft>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直排文字"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89" name="Google Shape;89;p11"/>
          <p:cNvSpPr txBox="1"/>
          <p:nvPr>
            <p:ph idx="1" type="body"/>
          </p:nvPr>
        </p:nvSpPr>
        <p:spPr>
          <a:xfrm rot="5400000">
            <a:off x="4114801" y="-1171574"/>
            <a:ext cx="4022725" cy="100584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1"/>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050">
                <a:solidFill>
                  <a:srgbClr val="FFFFFF"/>
                </a:solidFill>
                <a:latin typeface="Calibri"/>
                <a:ea typeface="Calibri"/>
                <a:cs typeface="Calibri"/>
                <a:sym typeface="Calibri"/>
              </a:defRPr>
            </a:lvl1pPr>
            <a:lvl2pPr indent="0" lvl="1" marL="0" marR="0" algn="r">
              <a:spcBef>
                <a:spcPts val="0"/>
              </a:spcBef>
              <a:spcAft>
                <a:spcPts val="0"/>
              </a:spcAft>
              <a:buNone/>
              <a:defRPr sz="1050">
                <a:solidFill>
                  <a:srgbClr val="FFFFFF"/>
                </a:solidFill>
                <a:latin typeface="Calibri"/>
                <a:ea typeface="Calibri"/>
                <a:cs typeface="Calibri"/>
                <a:sym typeface="Calibri"/>
              </a:defRPr>
            </a:lvl2pPr>
            <a:lvl3pPr indent="0" lvl="2" marL="0" marR="0" algn="r">
              <a:spcBef>
                <a:spcPts val="0"/>
              </a:spcBef>
              <a:spcAft>
                <a:spcPts val="0"/>
              </a:spcAft>
              <a:buNone/>
              <a:defRPr sz="1050">
                <a:solidFill>
                  <a:srgbClr val="FFFFFF"/>
                </a:solidFill>
                <a:latin typeface="Calibri"/>
                <a:ea typeface="Calibri"/>
                <a:cs typeface="Calibri"/>
                <a:sym typeface="Calibri"/>
              </a:defRPr>
            </a:lvl3pPr>
            <a:lvl4pPr indent="0" lvl="3" marL="0" marR="0" algn="r">
              <a:spcBef>
                <a:spcPts val="0"/>
              </a:spcBef>
              <a:spcAft>
                <a:spcPts val="0"/>
              </a:spcAft>
              <a:buNone/>
              <a:defRPr sz="1050">
                <a:solidFill>
                  <a:srgbClr val="FFFFFF"/>
                </a:solidFill>
                <a:latin typeface="Calibri"/>
                <a:ea typeface="Calibri"/>
                <a:cs typeface="Calibri"/>
                <a:sym typeface="Calibri"/>
              </a:defRPr>
            </a:lvl4pPr>
            <a:lvl5pPr indent="0" lvl="4" marL="0" marR="0" algn="r">
              <a:spcBef>
                <a:spcPts val="0"/>
              </a:spcBef>
              <a:spcAft>
                <a:spcPts val="0"/>
              </a:spcAft>
              <a:buNone/>
              <a:defRPr sz="1050">
                <a:solidFill>
                  <a:srgbClr val="FFFFFF"/>
                </a:solidFill>
                <a:latin typeface="Calibri"/>
                <a:ea typeface="Calibri"/>
                <a:cs typeface="Calibri"/>
                <a:sym typeface="Calibri"/>
              </a:defRPr>
            </a:lvl5pPr>
            <a:lvl6pPr indent="0" lvl="5" marL="0" marR="0" algn="r">
              <a:spcBef>
                <a:spcPts val="0"/>
              </a:spcBef>
              <a:spcAft>
                <a:spcPts val="0"/>
              </a:spcAft>
              <a:buNone/>
              <a:defRPr sz="1050">
                <a:solidFill>
                  <a:srgbClr val="FFFFFF"/>
                </a:solidFill>
                <a:latin typeface="Calibri"/>
                <a:ea typeface="Calibri"/>
                <a:cs typeface="Calibri"/>
                <a:sym typeface="Calibri"/>
              </a:defRPr>
            </a:lvl6pPr>
            <a:lvl7pPr indent="0" lvl="6" marL="0" marR="0" algn="r">
              <a:spcBef>
                <a:spcPts val="0"/>
              </a:spcBef>
              <a:spcAft>
                <a:spcPts val="0"/>
              </a:spcAft>
              <a:buNone/>
              <a:defRPr sz="1050">
                <a:solidFill>
                  <a:srgbClr val="FFFFFF"/>
                </a:solidFill>
                <a:latin typeface="Calibri"/>
                <a:ea typeface="Calibri"/>
                <a:cs typeface="Calibri"/>
                <a:sym typeface="Calibri"/>
              </a:defRPr>
            </a:lvl7pPr>
            <a:lvl8pPr indent="0" lvl="7" marL="0" marR="0" algn="r">
              <a:spcBef>
                <a:spcPts val="0"/>
              </a:spcBef>
              <a:spcAft>
                <a:spcPts val="0"/>
              </a:spcAft>
              <a:buNone/>
              <a:defRPr sz="1050">
                <a:solidFill>
                  <a:srgbClr val="FFFFFF"/>
                </a:solidFill>
                <a:latin typeface="Calibri"/>
                <a:ea typeface="Calibri"/>
                <a:cs typeface="Calibri"/>
                <a:sym typeface="Calibri"/>
              </a:defRPr>
            </a:lvl8pPr>
            <a:lvl9pPr indent="0" lvl="8" marL="0" marR="0" algn="r">
              <a:spcBef>
                <a:spcPts val="0"/>
              </a:spcBef>
              <a:spcAft>
                <a:spcPts val="0"/>
              </a:spcAft>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直排標題及文字" showMasterSp="0" type="vertTitleAndTx">
  <p:cSld name="VERTICAL_TITLE_AND_VERTICAL_TEXT">
    <p:spTree>
      <p:nvGrpSpPr>
        <p:cNvPr id="93"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0" y="6334125"/>
            <a:ext cx="12188825" cy="6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97" name="Google Shape;97;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2"/>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050">
                <a:solidFill>
                  <a:srgbClr val="FFFFFF"/>
                </a:solidFill>
                <a:latin typeface="Calibri"/>
                <a:ea typeface="Calibri"/>
                <a:cs typeface="Calibri"/>
                <a:sym typeface="Calibri"/>
              </a:defRPr>
            </a:lvl1pPr>
            <a:lvl2pPr indent="0" lvl="1" marL="0" marR="0" algn="r">
              <a:spcBef>
                <a:spcPts val="0"/>
              </a:spcBef>
              <a:spcAft>
                <a:spcPts val="0"/>
              </a:spcAft>
              <a:buNone/>
              <a:defRPr sz="1050">
                <a:solidFill>
                  <a:srgbClr val="FFFFFF"/>
                </a:solidFill>
                <a:latin typeface="Calibri"/>
                <a:ea typeface="Calibri"/>
                <a:cs typeface="Calibri"/>
                <a:sym typeface="Calibri"/>
              </a:defRPr>
            </a:lvl2pPr>
            <a:lvl3pPr indent="0" lvl="2" marL="0" marR="0" algn="r">
              <a:spcBef>
                <a:spcPts val="0"/>
              </a:spcBef>
              <a:spcAft>
                <a:spcPts val="0"/>
              </a:spcAft>
              <a:buNone/>
              <a:defRPr sz="1050">
                <a:solidFill>
                  <a:srgbClr val="FFFFFF"/>
                </a:solidFill>
                <a:latin typeface="Calibri"/>
                <a:ea typeface="Calibri"/>
                <a:cs typeface="Calibri"/>
                <a:sym typeface="Calibri"/>
              </a:defRPr>
            </a:lvl3pPr>
            <a:lvl4pPr indent="0" lvl="3" marL="0" marR="0" algn="r">
              <a:spcBef>
                <a:spcPts val="0"/>
              </a:spcBef>
              <a:spcAft>
                <a:spcPts val="0"/>
              </a:spcAft>
              <a:buNone/>
              <a:defRPr sz="1050">
                <a:solidFill>
                  <a:srgbClr val="FFFFFF"/>
                </a:solidFill>
                <a:latin typeface="Calibri"/>
                <a:ea typeface="Calibri"/>
                <a:cs typeface="Calibri"/>
                <a:sym typeface="Calibri"/>
              </a:defRPr>
            </a:lvl4pPr>
            <a:lvl5pPr indent="0" lvl="4" marL="0" marR="0" algn="r">
              <a:spcBef>
                <a:spcPts val="0"/>
              </a:spcBef>
              <a:spcAft>
                <a:spcPts val="0"/>
              </a:spcAft>
              <a:buNone/>
              <a:defRPr sz="1050">
                <a:solidFill>
                  <a:srgbClr val="FFFFFF"/>
                </a:solidFill>
                <a:latin typeface="Calibri"/>
                <a:ea typeface="Calibri"/>
                <a:cs typeface="Calibri"/>
                <a:sym typeface="Calibri"/>
              </a:defRPr>
            </a:lvl5pPr>
            <a:lvl6pPr indent="0" lvl="5" marL="0" marR="0" algn="r">
              <a:spcBef>
                <a:spcPts val="0"/>
              </a:spcBef>
              <a:spcAft>
                <a:spcPts val="0"/>
              </a:spcAft>
              <a:buNone/>
              <a:defRPr sz="1050">
                <a:solidFill>
                  <a:srgbClr val="FFFFFF"/>
                </a:solidFill>
                <a:latin typeface="Calibri"/>
                <a:ea typeface="Calibri"/>
                <a:cs typeface="Calibri"/>
                <a:sym typeface="Calibri"/>
              </a:defRPr>
            </a:lvl6pPr>
            <a:lvl7pPr indent="0" lvl="6" marL="0" marR="0" algn="r">
              <a:spcBef>
                <a:spcPts val="0"/>
              </a:spcBef>
              <a:spcAft>
                <a:spcPts val="0"/>
              </a:spcAft>
              <a:buNone/>
              <a:defRPr sz="1050">
                <a:solidFill>
                  <a:srgbClr val="FFFFFF"/>
                </a:solidFill>
                <a:latin typeface="Calibri"/>
                <a:ea typeface="Calibri"/>
                <a:cs typeface="Calibri"/>
                <a:sym typeface="Calibri"/>
              </a:defRPr>
            </a:lvl7pPr>
            <a:lvl8pPr indent="0" lvl="7" marL="0" marR="0" algn="r">
              <a:spcBef>
                <a:spcPts val="0"/>
              </a:spcBef>
              <a:spcAft>
                <a:spcPts val="0"/>
              </a:spcAft>
              <a:buNone/>
              <a:defRPr sz="1050">
                <a:solidFill>
                  <a:srgbClr val="FFFFFF"/>
                </a:solidFill>
                <a:latin typeface="Calibri"/>
                <a:ea typeface="Calibri"/>
                <a:cs typeface="Calibri"/>
                <a:sym typeface="Calibri"/>
              </a:defRPr>
            </a:lvl8pPr>
            <a:lvl9pPr indent="0" lvl="8" marL="0" marR="0" algn="r">
              <a:spcBef>
                <a:spcPts val="0"/>
              </a:spcBef>
              <a:spcAft>
                <a:spcPts val="0"/>
              </a:spcAft>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標題及物件">
  <p:cSld name="1_標題及物件">
    <p:spTree>
      <p:nvGrpSpPr>
        <p:cNvPr id="101" name="Shape 101"/>
        <p:cNvGrpSpPr/>
        <p:nvPr/>
      </p:nvGrpSpPr>
      <p:grpSpPr>
        <a:xfrm>
          <a:off x="0" y="0"/>
          <a:ext cx="0" cy="0"/>
          <a:chOff x="0" y="0"/>
          <a:chExt cx="0" cy="0"/>
        </a:xfrm>
      </p:grpSpPr>
      <p:pic>
        <p:nvPicPr>
          <p:cNvPr descr="Droplets-HD-Content-R1d.png" id="102" name="Google Shape;102;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3" name="Google Shape;103;p13"/>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04" name="Google Shape;104;p13"/>
          <p:cNvSpPr txBox="1"/>
          <p:nvPr>
            <p:ph idx="1" type="body"/>
          </p:nvPr>
        </p:nvSpPr>
        <p:spPr>
          <a:xfrm>
            <a:off x="913774" y="2367092"/>
            <a:ext cx="10363826" cy="3424107"/>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5" name="Google Shape;105;p13"/>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3"/>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3"/>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物件" type="obj">
  <p:cSld name="OBJECT">
    <p:spTree>
      <p:nvGrpSpPr>
        <p:cNvPr id="116" name="Shape 116"/>
        <p:cNvGrpSpPr/>
        <p:nvPr/>
      </p:nvGrpSpPr>
      <p:grpSpPr>
        <a:xfrm>
          <a:off x="0" y="0"/>
          <a:ext cx="0" cy="0"/>
          <a:chOff x="0" y="0"/>
          <a:chExt cx="0" cy="0"/>
        </a:xfrm>
      </p:grpSpPr>
      <p:sp>
        <p:nvSpPr>
          <p:cNvPr id="117" name="Google Shape;117;p15"/>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5"/>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5"/>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21" name="Google Shape;121;p15"/>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投影片" type="title">
  <p:cSld name="TITLE">
    <p:spTree>
      <p:nvGrpSpPr>
        <p:cNvPr id="122" name="Shape 122"/>
        <p:cNvGrpSpPr/>
        <p:nvPr/>
      </p:nvGrpSpPr>
      <p:grpSpPr>
        <a:xfrm>
          <a:off x="0" y="0"/>
          <a:ext cx="0" cy="0"/>
          <a:chOff x="0" y="0"/>
          <a:chExt cx="0" cy="0"/>
        </a:xfrm>
      </p:grpSpPr>
      <p:sp>
        <p:nvSpPr>
          <p:cNvPr id="123" name="Google Shape;123;p16"/>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24" name="Google Shape;124;p16"/>
          <p:cNvSpPr/>
          <p:nvPr/>
        </p:nvSpPr>
        <p:spPr>
          <a:xfrm>
            <a:off x="87084" y="69756"/>
            <a:ext cx="12017828" cy="6692201"/>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25" name="Google Shape;125;p16"/>
          <p:cNvSpPr txBox="1"/>
          <p:nvPr>
            <p:ph idx="1" type="subTitle"/>
          </p:nvPr>
        </p:nvSpPr>
        <p:spPr>
          <a:xfrm>
            <a:off x="1727200" y="3200400"/>
            <a:ext cx="8534400" cy="1600200"/>
          </a:xfrm>
          <a:prstGeom prst="rect">
            <a:avLst/>
          </a:prstGeom>
          <a:noFill/>
          <a:ln>
            <a:noFill/>
          </a:ln>
        </p:spPr>
        <p:txBody>
          <a:bodyPr anchorCtr="0" anchor="t" bIns="45700" lIns="91425" spcFirstLastPara="1" rIns="91425" wrap="square" tIns="45700">
            <a:noAutofit/>
          </a:bodyPr>
          <a:lstStyle>
            <a:lvl1pPr lvl="0" algn="ctr">
              <a:spcBef>
                <a:spcPts val="580"/>
              </a:spcBef>
              <a:spcAft>
                <a:spcPts val="0"/>
              </a:spcAft>
              <a:buSzPts val="2210"/>
              <a:buNone/>
              <a:defRPr sz="2600">
                <a:solidFill>
                  <a:schemeClr val="dk2"/>
                </a:solidFill>
              </a:defRPr>
            </a:lvl1pPr>
            <a:lvl2pPr lvl="1" algn="ctr">
              <a:spcBef>
                <a:spcPts val="370"/>
              </a:spcBef>
              <a:spcAft>
                <a:spcPts val="0"/>
              </a:spcAft>
              <a:buSzPts val="1530"/>
              <a:buNone/>
              <a:defRPr/>
            </a:lvl2pPr>
            <a:lvl3pPr lvl="2" algn="ctr">
              <a:spcBef>
                <a:spcPts val="370"/>
              </a:spcBef>
              <a:spcAft>
                <a:spcPts val="0"/>
              </a:spcAft>
              <a:buSzPts val="1530"/>
              <a:buNone/>
              <a:defRPr/>
            </a:lvl3pPr>
            <a:lvl4pPr lvl="3" algn="ctr">
              <a:spcBef>
                <a:spcPts val="370"/>
              </a:spcBef>
              <a:spcAft>
                <a:spcPts val="0"/>
              </a:spcAft>
              <a:buSzPts val="1440"/>
              <a:buNone/>
              <a:defRPr/>
            </a:lvl4pPr>
            <a:lvl5pPr lvl="4" algn="ctr">
              <a:spcBef>
                <a:spcPts val="370"/>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126" name="Google Shape;126;p16"/>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6"/>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spcBef>
                <a:spcPts val="0"/>
              </a:spcBef>
              <a:buNone/>
              <a:defRPr sz="1400">
                <a:solidFill>
                  <a:srgbClr val="FFFFFF"/>
                </a:solidFill>
                <a:latin typeface="Libre Franklin"/>
                <a:ea typeface="Libre Franklin"/>
                <a:cs typeface="Libre Franklin"/>
                <a:sym typeface="Libre Franklin"/>
              </a:defRPr>
            </a:lvl1pPr>
            <a:lvl2pPr indent="0" lvl="1" marL="0" marR="0" algn="ctr">
              <a:spcBef>
                <a:spcPts val="0"/>
              </a:spcBef>
              <a:buNone/>
              <a:defRPr sz="1400">
                <a:solidFill>
                  <a:srgbClr val="FFFFFF"/>
                </a:solidFill>
                <a:latin typeface="Libre Franklin"/>
                <a:ea typeface="Libre Franklin"/>
                <a:cs typeface="Libre Franklin"/>
                <a:sym typeface="Libre Franklin"/>
              </a:defRPr>
            </a:lvl2pPr>
            <a:lvl3pPr indent="0" lvl="2" marL="0" marR="0" algn="ctr">
              <a:spcBef>
                <a:spcPts val="0"/>
              </a:spcBef>
              <a:buNone/>
              <a:defRPr sz="1400">
                <a:solidFill>
                  <a:srgbClr val="FFFFFF"/>
                </a:solidFill>
                <a:latin typeface="Libre Franklin"/>
                <a:ea typeface="Libre Franklin"/>
                <a:cs typeface="Libre Franklin"/>
                <a:sym typeface="Libre Franklin"/>
              </a:defRPr>
            </a:lvl3pPr>
            <a:lvl4pPr indent="0" lvl="3" marL="0" marR="0" algn="ctr">
              <a:spcBef>
                <a:spcPts val="0"/>
              </a:spcBef>
              <a:buNone/>
              <a:defRPr sz="1400">
                <a:solidFill>
                  <a:srgbClr val="FFFFFF"/>
                </a:solidFill>
                <a:latin typeface="Libre Franklin"/>
                <a:ea typeface="Libre Franklin"/>
                <a:cs typeface="Libre Franklin"/>
                <a:sym typeface="Libre Franklin"/>
              </a:defRPr>
            </a:lvl4pPr>
            <a:lvl5pPr indent="0" lvl="4" marL="0" marR="0" algn="ctr">
              <a:spcBef>
                <a:spcPts val="0"/>
              </a:spcBef>
              <a:buNone/>
              <a:defRPr sz="1400">
                <a:solidFill>
                  <a:srgbClr val="FFFFFF"/>
                </a:solidFill>
                <a:latin typeface="Libre Franklin"/>
                <a:ea typeface="Libre Franklin"/>
                <a:cs typeface="Libre Franklin"/>
                <a:sym typeface="Libre Franklin"/>
              </a:defRPr>
            </a:lvl5pPr>
            <a:lvl6pPr indent="0" lvl="5" marL="0" marR="0" algn="ctr">
              <a:spcBef>
                <a:spcPts val="0"/>
              </a:spcBef>
              <a:buNone/>
              <a:defRPr sz="1400">
                <a:solidFill>
                  <a:srgbClr val="FFFFFF"/>
                </a:solidFill>
                <a:latin typeface="Libre Franklin"/>
                <a:ea typeface="Libre Franklin"/>
                <a:cs typeface="Libre Franklin"/>
                <a:sym typeface="Libre Franklin"/>
              </a:defRPr>
            </a:lvl6pPr>
            <a:lvl7pPr indent="0" lvl="6" marL="0" marR="0" algn="ctr">
              <a:spcBef>
                <a:spcPts val="0"/>
              </a:spcBef>
              <a:buNone/>
              <a:defRPr sz="1400">
                <a:solidFill>
                  <a:srgbClr val="FFFFFF"/>
                </a:solidFill>
                <a:latin typeface="Libre Franklin"/>
                <a:ea typeface="Libre Franklin"/>
                <a:cs typeface="Libre Franklin"/>
                <a:sym typeface="Libre Franklin"/>
              </a:defRPr>
            </a:lvl7pPr>
            <a:lvl8pPr indent="0" lvl="7" marL="0" marR="0" algn="ctr">
              <a:spcBef>
                <a:spcPts val="0"/>
              </a:spcBef>
              <a:buNone/>
              <a:defRPr sz="1400">
                <a:solidFill>
                  <a:srgbClr val="FFFFFF"/>
                </a:solidFill>
                <a:latin typeface="Libre Franklin"/>
                <a:ea typeface="Libre Franklin"/>
                <a:cs typeface="Libre Franklin"/>
                <a:sym typeface="Libre Franklin"/>
              </a:defRPr>
            </a:lvl8pPr>
            <a:lvl9pPr indent="0" lvl="8" marL="0" marR="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
        <p:nvSpPr>
          <p:cNvPr id="129" name="Google Shape;129;p16"/>
          <p:cNvSpPr/>
          <p:nvPr/>
        </p:nvSpPr>
        <p:spPr>
          <a:xfrm>
            <a:off x="83909" y="1449304"/>
            <a:ext cx="12028716" cy="15273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30" name="Google Shape;130;p16"/>
          <p:cNvSpPr/>
          <p:nvPr/>
        </p:nvSpPr>
        <p:spPr>
          <a:xfrm>
            <a:off x="83909" y="1396720"/>
            <a:ext cx="12028716" cy="12058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31" name="Google Shape;131;p16"/>
          <p:cNvSpPr/>
          <p:nvPr/>
        </p:nvSpPr>
        <p:spPr>
          <a:xfrm>
            <a:off x="83909" y="2976649"/>
            <a:ext cx="12028716" cy="11053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32" name="Google Shape;132;p16"/>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Clr>
                <a:srgbClr val="FFFFFF"/>
              </a:buClr>
              <a:buSzPts val="4000"/>
              <a:buFont typeface="Libre Franklin"/>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133" name="Shape 133"/>
        <p:cNvGrpSpPr/>
        <p:nvPr/>
      </p:nvGrpSpPr>
      <p:grpSpPr>
        <a:xfrm>
          <a:off x="0" y="0"/>
          <a:ext cx="0" cy="0"/>
          <a:chOff x="0" y="0"/>
          <a:chExt cx="0" cy="0"/>
        </a:xfrm>
      </p:grpSpPr>
      <p:sp>
        <p:nvSpPr>
          <p:cNvPr id="134" name="Google Shape;134;p17"/>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7" name="Shape 137"/>
        <p:cNvGrpSpPr/>
        <p:nvPr/>
      </p:nvGrpSpPr>
      <p:grpSpPr>
        <a:xfrm>
          <a:off x="0" y="0"/>
          <a:ext cx="0" cy="0"/>
          <a:chOff x="0" y="0"/>
          <a:chExt cx="0" cy="0"/>
        </a:xfrm>
      </p:grpSpPr>
      <p:sp>
        <p:nvSpPr>
          <p:cNvPr id="138" name="Google Shape;138;p18"/>
          <p:cNvSpPr txBox="1"/>
          <p:nvPr>
            <p:ph type="title"/>
          </p:nvPr>
        </p:nvSpPr>
        <p:spPr>
          <a:xfrm>
            <a:off x="609600" y="274637"/>
            <a:ext cx="10972800" cy="11432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Clr>
                <a:schemeClr val="dk2"/>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18"/>
          <p:cNvSpPr txBox="1"/>
          <p:nvPr>
            <p:ph idx="1" type="body"/>
          </p:nvPr>
        </p:nvSpPr>
        <p:spPr>
          <a:xfrm>
            <a:off x="609600" y="1600202"/>
            <a:ext cx="10972800" cy="4967599"/>
          </a:xfrm>
          <a:prstGeom prst="rect">
            <a:avLst/>
          </a:prstGeom>
          <a:noFill/>
          <a:ln>
            <a:noFill/>
          </a:ln>
        </p:spPr>
        <p:txBody>
          <a:bodyPr anchorCtr="0" anchor="t" bIns="91425" lIns="91425" spcFirstLastPara="1" rIns="91425" wrap="square" tIns="91425">
            <a:noAutofit/>
          </a:bodyPr>
          <a:lstStyle>
            <a:lvl1pPr indent="-368935" lvl="0" marL="457200" algn="l">
              <a:spcBef>
                <a:spcPts val="0"/>
              </a:spcBef>
              <a:spcAft>
                <a:spcPts val="0"/>
              </a:spcAft>
              <a:buSzPts val="2210"/>
              <a:buChar char="⚫"/>
              <a:defRPr/>
            </a:lvl1pPr>
            <a:lvl2pPr indent="-358140" lvl="1" marL="914400" algn="l">
              <a:spcBef>
                <a:spcPts val="0"/>
              </a:spcBef>
              <a:spcAft>
                <a:spcPts val="0"/>
              </a:spcAft>
              <a:buSzPts val="2040"/>
              <a:buChar char="⚫"/>
              <a:defRPr/>
            </a:lvl2pPr>
            <a:lvl3pPr indent="-336550" lvl="2" marL="1371600" algn="l">
              <a:spcBef>
                <a:spcPts val="0"/>
              </a:spcBef>
              <a:spcAft>
                <a:spcPts val="0"/>
              </a:spcAft>
              <a:buSzPts val="1700"/>
              <a:buChar char="⚫"/>
              <a:defRPr/>
            </a:lvl3pPr>
            <a:lvl4pPr indent="-330200" lvl="3" marL="1828800" algn="l">
              <a:spcBef>
                <a:spcPts val="0"/>
              </a:spcBef>
              <a:spcAft>
                <a:spcPts val="0"/>
              </a:spcAft>
              <a:buSzPts val="1600"/>
              <a:buChar char="⚫"/>
              <a:defRPr/>
            </a:lvl4pPr>
            <a:lvl5pPr indent="-355600" lvl="4" marL="2286000" algn="l">
              <a:spcBef>
                <a:spcPts val="0"/>
              </a:spcBef>
              <a:spcAft>
                <a:spcPts val="0"/>
              </a:spcAft>
              <a:buSzPts val="2000"/>
              <a:buFont typeface="Libre Baskerville"/>
              <a:buChar char="o"/>
              <a:defRPr/>
            </a:lvl5pPr>
            <a:lvl6pPr indent="-342900" lvl="5" marL="2743200" algn="l">
              <a:spcBef>
                <a:spcPts val="0"/>
              </a:spcBef>
              <a:spcAft>
                <a:spcPts val="0"/>
              </a:spcAft>
              <a:buSzPts val="1800"/>
              <a:buFont typeface="Libre Baskerville"/>
              <a:buChar char="•"/>
              <a:defRPr/>
            </a:lvl6pPr>
            <a:lvl7pPr indent="-342900" lvl="6" marL="3200400" algn="l">
              <a:spcBef>
                <a:spcPts val="0"/>
              </a:spcBef>
              <a:spcAft>
                <a:spcPts val="0"/>
              </a:spcAft>
              <a:buSzPts val="1800"/>
              <a:buFont typeface="Libre Baskerville"/>
              <a:buChar char="•"/>
              <a:defRPr/>
            </a:lvl7pPr>
            <a:lvl8pPr indent="-342900" lvl="7" marL="3657600" algn="l">
              <a:spcBef>
                <a:spcPts val="0"/>
              </a:spcBef>
              <a:spcAft>
                <a:spcPts val="0"/>
              </a:spcAft>
              <a:buSzPts val="1800"/>
              <a:buFont typeface="Libre Baskerville"/>
              <a:buChar char="•"/>
              <a:defRPr/>
            </a:lvl8pPr>
            <a:lvl9pPr indent="-342900" lvl="8" marL="4114800" algn="l">
              <a:spcBef>
                <a:spcPts val="0"/>
              </a:spcBef>
              <a:spcAft>
                <a:spcPts val="0"/>
              </a:spcAft>
              <a:buSzPts val="1800"/>
              <a:buFont typeface="Libre Baskerville"/>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章節標題" type="secHead">
  <p:cSld name="SECTION_HEADER">
    <p:spTree>
      <p:nvGrpSpPr>
        <p:cNvPr id="140" name="Shape 140"/>
        <p:cNvGrpSpPr/>
        <p:nvPr/>
      </p:nvGrpSpPr>
      <p:grpSpPr>
        <a:xfrm>
          <a:off x="0" y="0"/>
          <a:ext cx="0" cy="0"/>
          <a:chOff x="0" y="0"/>
          <a:chExt cx="0" cy="0"/>
        </a:xfrm>
      </p:grpSpPr>
      <p:sp>
        <p:nvSpPr>
          <p:cNvPr id="141" name="Google Shape;141;p19"/>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42" name="Google Shape;142;p19"/>
          <p:cNvSpPr/>
          <p:nvPr/>
        </p:nvSpPr>
        <p:spPr>
          <a:xfrm>
            <a:off x="87084" y="69756"/>
            <a:ext cx="12017828" cy="6692201"/>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43" name="Google Shape;143;p19"/>
          <p:cNvSpPr txBox="1"/>
          <p:nvPr>
            <p:ph type="title"/>
          </p:nvPr>
        </p:nvSpPr>
        <p:spPr>
          <a:xfrm>
            <a:off x="963084" y="952501"/>
            <a:ext cx="103632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19"/>
          <p:cNvSpPr txBox="1"/>
          <p:nvPr>
            <p:ph idx="1" type="body"/>
          </p:nvPr>
        </p:nvSpPr>
        <p:spPr>
          <a:xfrm>
            <a:off x="963084" y="2547938"/>
            <a:ext cx="103632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80"/>
              </a:spcBef>
              <a:spcAft>
                <a:spcPts val="0"/>
              </a:spcAft>
              <a:buSzPts val="2040"/>
              <a:buNone/>
              <a:defRPr sz="2400">
                <a:solidFill>
                  <a:srgbClr val="888888"/>
                </a:solidFill>
              </a:defRPr>
            </a:lvl1pPr>
            <a:lvl2pPr indent="-228600" lvl="1" marL="914400" algn="l">
              <a:spcBef>
                <a:spcPts val="370"/>
              </a:spcBef>
              <a:spcAft>
                <a:spcPts val="0"/>
              </a:spcAft>
              <a:buSzPts val="1530"/>
              <a:buNone/>
              <a:defRPr sz="1800">
                <a:solidFill>
                  <a:srgbClr val="888888"/>
                </a:solidFill>
              </a:defRPr>
            </a:lvl2pPr>
            <a:lvl3pPr indent="-228600" lvl="2" marL="1371600" algn="l">
              <a:spcBef>
                <a:spcPts val="370"/>
              </a:spcBef>
              <a:spcAft>
                <a:spcPts val="0"/>
              </a:spcAft>
              <a:buSzPts val="1360"/>
              <a:buNone/>
              <a:defRPr sz="1600">
                <a:solidFill>
                  <a:srgbClr val="888888"/>
                </a:solidFill>
              </a:defRPr>
            </a:lvl3pPr>
            <a:lvl4pPr indent="-228600" lvl="3" marL="1828800" algn="l">
              <a:spcBef>
                <a:spcPts val="370"/>
              </a:spcBef>
              <a:spcAft>
                <a:spcPts val="0"/>
              </a:spcAft>
              <a:buSzPts val="1120"/>
              <a:buNone/>
              <a:defRPr sz="1400">
                <a:solidFill>
                  <a:srgbClr val="888888"/>
                </a:solidFill>
              </a:defRPr>
            </a:lvl4pPr>
            <a:lvl5pPr indent="-228600" lvl="4" marL="2286000" algn="l">
              <a:spcBef>
                <a:spcPts val="370"/>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45" name="Google Shape;145;p19"/>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9"/>
          <p:cNvSpPr txBox="1"/>
          <p:nvPr>
            <p:ph idx="11" type="ftr"/>
          </p:nvPr>
        </p:nvSpPr>
        <p:spPr>
          <a:xfrm>
            <a:off x="1066800" y="6172200"/>
            <a:ext cx="5334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19"/>
          <p:cNvSpPr/>
          <p:nvPr/>
        </p:nvSpPr>
        <p:spPr>
          <a:xfrm flipH="1" rot="10800000">
            <a:off x="92550" y="2376830"/>
            <a:ext cx="12018020"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48" name="Google Shape;148;p19"/>
          <p:cNvSpPr/>
          <p:nvPr/>
        </p:nvSpPr>
        <p:spPr>
          <a:xfrm>
            <a:off x="92195" y="2341476"/>
            <a:ext cx="12018375"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49" name="Google Shape;149;p19"/>
          <p:cNvSpPr/>
          <p:nvPr/>
        </p:nvSpPr>
        <p:spPr>
          <a:xfrm>
            <a:off x="91075" y="2468880"/>
            <a:ext cx="12019495" cy="4572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50" name="Google Shape;150;p19"/>
          <p:cNvSpPr/>
          <p:nvPr>
            <p:ph idx="12" type="sldNum"/>
          </p:nvPr>
        </p:nvSpPr>
        <p:spPr>
          <a:xfrm>
            <a:off x="195072" y="6208776"/>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兩項物件" type="twoObj">
  <p:cSld name="TWO_OBJECTS">
    <p:spTree>
      <p:nvGrpSpPr>
        <p:cNvPr id="151" name="Shape 151"/>
        <p:cNvGrpSpPr/>
        <p:nvPr/>
      </p:nvGrpSpPr>
      <p:grpSpPr>
        <a:xfrm>
          <a:off x="0" y="0"/>
          <a:ext cx="0" cy="0"/>
          <a:chOff x="0" y="0"/>
          <a:chExt cx="0" cy="0"/>
        </a:xfrm>
      </p:grpSpPr>
      <p:sp>
        <p:nvSpPr>
          <p:cNvPr id="152" name="Google Shape;152;p20"/>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0"/>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0"/>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0"/>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56" name="Google Shape;156;p20"/>
          <p:cNvSpPr txBox="1"/>
          <p:nvPr>
            <p:ph idx="1" type="body"/>
          </p:nvPr>
        </p:nvSpPr>
        <p:spPr>
          <a:xfrm>
            <a:off x="1219200" y="1447800"/>
            <a:ext cx="499872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57" name="Google Shape;157;p20"/>
          <p:cNvSpPr txBox="1"/>
          <p:nvPr>
            <p:ph idx="2" type="body"/>
          </p:nvPr>
        </p:nvSpPr>
        <p:spPr>
          <a:xfrm>
            <a:off x="6578600" y="1447800"/>
            <a:ext cx="499872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對" type="twoTxTwoObj">
  <p:cSld name="TWO_OBJECTS_WITH_TEXT">
    <p:spTree>
      <p:nvGrpSpPr>
        <p:cNvPr id="158" name="Shape 158"/>
        <p:cNvGrpSpPr/>
        <p:nvPr/>
      </p:nvGrpSpPr>
      <p:grpSpPr>
        <a:xfrm>
          <a:off x="0" y="0"/>
          <a:ext cx="0" cy="0"/>
          <a:chOff x="0" y="0"/>
          <a:chExt cx="0" cy="0"/>
        </a:xfrm>
      </p:grpSpPr>
      <p:sp>
        <p:nvSpPr>
          <p:cNvPr id="159" name="Google Shape;159;p21"/>
          <p:cNvSpPr txBox="1"/>
          <p:nvPr>
            <p:ph type="title"/>
          </p:nvPr>
        </p:nvSpPr>
        <p:spPr>
          <a:xfrm>
            <a:off x="1219200" y="273050"/>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1"/>
          <p:cNvSpPr txBox="1"/>
          <p:nvPr>
            <p:ph idx="1" type="body"/>
          </p:nvPr>
        </p:nvSpPr>
        <p:spPr>
          <a:xfrm>
            <a:off x="1219200" y="1447800"/>
            <a:ext cx="49784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0"/>
              </a:spcBef>
              <a:spcAft>
                <a:spcPts val="0"/>
              </a:spcAft>
              <a:buSzPts val="1700"/>
              <a:buNone/>
              <a:defRPr b="1" sz="2000"/>
            </a:lvl2pPr>
            <a:lvl3pPr indent="-228600" lvl="2" marL="1371600" algn="l">
              <a:spcBef>
                <a:spcPts val="370"/>
              </a:spcBef>
              <a:spcAft>
                <a:spcPts val="0"/>
              </a:spcAft>
              <a:buSzPts val="1530"/>
              <a:buNone/>
              <a:defRPr b="1" sz="1800"/>
            </a:lvl3pPr>
            <a:lvl4pPr indent="-228600" lvl="3" marL="1828800" algn="l">
              <a:spcBef>
                <a:spcPts val="370"/>
              </a:spcBef>
              <a:spcAft>
                <a:spcPts val="0"/>
              </a:spcAft>
              <a:buSzPts val="1280"/>
              <a:buNone/>
              <a:defRPr b="1" sz="1600"/>
            </a:lvl4pPr>
            <a:lvl5pPr indent="-228600" lvl="4" marL="2286000" algn="l">
              <a:spcBef>
                <a:spcPts val="370"/>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61" name="Google Shape;161;p21"/>
          <p:cNvSpPr txBox="1"/>
          <p:nvPr>
            <p:ph idx="2" type="body"/>
          </p:nvPr>
        </p:nvSpPr>
        <p:spPr>
          <a:xfrm>
            <a:off x="6604000" y="1447800"/>
            <a:ext cx="49784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0"/>
              </a:spcBef>
              <a:spcAft>
                <a:spcPts val="0"/>
              </a:spcAft>
              <a:buSzPts val="1700"/>
              <a:buNone/>
              <a:defRPr b="1" sz="2000"/>
            </a:lvl2pPr>
            <a:lvl3pPr indent="-228600" lvl="2" marL="1371600" algn="l">
              <a:spcBef>
                <a:spcPts val="370"/>
              </a:spcBef>
              <a:spcAft>
                <a:spcPts val="0"/>
              </a:spcAft>
              <a:buSzPts val="1530"/>
              <a:buNone/>
              <a:defRPr b="1" sz="1800"/>
            </a:lvl3pPr>
            <a:lvl4pPr indent="-228600" lvl="3" marL="1828800" algn="l">
              <a:spcBef>
                <a:spcPts val="370"/>
              </a:spcBef>
              <a:spcAft>
                <a:spcPts val="0"/>
              </a:spcAft>
              <a:buSzPts val="1280"/>
              <a:buNone/>
              <a:defRPr b="1" sz="1600"/>
            </a:lvl4pPr>
            <a:lvl5pPr indent="-228600" lvl="4" marL="2286000" algn="l">
              <a:spcBef>
                <a:spcPts val="370"/>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62" name="Google Shape;162;p21"/>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1"/>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1"/>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5" name="Google Shape;165;p21"/>
          <p:cNvSpPr txBox="1"/>
          <p:nvPr>
            <p:ph idx="3" type="body"/>
          </p:nvPr>
        </p:nvSpPr>
        <p:spPr>
          <a:xfrm>
            <a:off x="1219200" y="2247900"/>
            <a:ext cx="49784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66" name="Google Shape;166;p21"/>
          <p:cNvSpPr txBox="1"/>
          <p:nvPr>
            <p:ph idx="4" type="body"/>
          </p:nvPr>
        </p:nvSpPr>
        <p:spPr>
          <a:xfrm>
            <a:off x="6604000" y="2247900"/>
            <a:ext cx="49784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type="blank">
  <p:cSld name="BLANK">
    <p:spTree>
      <p:nvGrpSpPr>
        <p:cNvPr id="27" name="Shape 27"/>
        <p:cNvGrpSpPr/>
        <p:nvPr/>
      </p:nvGrpSpPr>
      <p:grpSpPr>
        <a:xfrm>
          <a:off x="0" y="0"/>
          <a:ext cx="0" cy="0"/>
          <a:chOff x="0" y="0"/>
          <a:chExt cx="0" cy="0"/>
        </a:xfrm>
      </p:grpSpPr>
      <p:sp>
        <p:nvSpPr>
          <p:cNvPr id="28" name="Google Shape;28;p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0" y="6334125"/>
            <a:ext cx="12188825" cy="6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050" u="none" cap="none" strike="noStrike">
                <a:solidFill>
                  <a:srgbClr val="FFFFFF"/>
                </a:solidFill>
                <a:latin typeface="Calibri"/>
                <a:ea typeface="Calibri"/>
                <a:cs typeface="Calibri"/>
                <a:sym typeface="Calibri"/>
              </a:defRPr>
            </a:lvl1pPr>
            <a:lvl2pPr indent="0" lvl="1" marL="0" marR="0" algn="r">
              <a:spcBef>
                <a:spcPts val="0"/>
              </a:spcBef>
              <a:spcAft>
                <a:spcPts val="0"/>
              </a:spcAft>
              <a:buNone/>
              <a:defRPr b="0" i="0" sz="1050" u="none" cap="none" strike="noStrike">
                <a:solidFill>
                  <a:srgbClr val="FFFFFF"/>
                </a:solidFill>
                <a:latin typeface="Calibri"/>
                <a:ea typeface="Calibri"/>
                <a:cs typeface="Calibri"/>
                <a:sym typeface="Calibri"/>
              </a:defRPr>
            </a:lvl2pPr>
            <a:lvl3pPr indent="0" lvl="2" marL="0" marR="0" algn="r">
              <a:spcBef>
                <a:spcPts val="0"/>
              </a:spcBef>
              <a:spcAft>
                <a:spcPts val="0"/>
              </a:spcAft>
              <a:buNone/>
              <a:defRPr b="0" i="0" sz="1050" u="none" cap="none" strike="noStrike">
                <a:solidFill>
                  <a:srgbClr val="FFFFFF"/>
                </a:solidFill>
                <a:latin typeface="Calibri"/>
                <a:ea typeface="Calibri"/>
                <a:cs typeface="Calibri"/>
                <a:sym typeface="Calibri"/>
              </a:defRPr>
            </a:lvl3pPr>
            <a:lvl4pPr indent="0" lvl="3" marL="0" marR="0" algn="r">
              <a:spcBef>
                <a:spcPts val="0"/>
              </a:spcBef>
              <a:spcAft>
                <a:spcPts val="0"/>
              </a:spcAft>
              <a:buNone/>
              <a:defRPr b="0" i="0" sz="1050" u="none" cap="none" strike="noStrike">
                <a:solidFill>
                  <a:srgbClr val="FFFFFF"/>
                </a:solidFill>
                <a:latin typeface="Calibri"/>
                <a:ea typeface="Calibri"/>
                <a:cs typeface="Calibri"/>
                <a:sym typeface="Calibri"/>
              </a:defRPr>
            </a:lvl4pPr>
            <a:lvl5pPr indent="0" lvl="4" marL="0" marR="0" algn="r">
              <a:spcBef>
                <a:spcPts val="0"/>
              </a:spcBef>
              <a:spcAft>
                <a:spcPts val="0"/>
              </a:spcAft>
              <a:buNone/>
              <a:defRPr b="0" i="0" sz="1050" u="none" cap="none" strike="noStrike">
                <a:solidFill>
                  <a:srgbClr val="FFFFFF"/>
                </a:solidFill>
                <a:latin typeface="Calibri"/>
                <a:ea typeface="Calibri"/>
                <a:cs typeface="Calibri"/>
                <a:sym typeface="Calibri"/>
              </a:defRPr>
            </a:lvl5pPr>
            <a:lvl6pPr indent="0" lvl="5" marL="0" marR="0" algn="r">
              <a:spcBef>
                <a:spcPts val="0"/>
              </a:spcBef>
              <a:spcAft>
                <a:spcPts val="0"/>
              </a:spcAft>
              <a:buNone/>
              <a:defRPr b="0" i="0" sz="1050" u="none" cap="none" strike="noStrike">
                <a:solidFill>
                  <a:srgbClr val="FFFFFF"/>
                </a:solidFill>
                <a:latin typeface="Calibri"/>
                <a:ea typeface="Calibri"/>
                <a:cs typeface="Calibri"/>
                <a:sym typeface="Calibri"/>
              </a:defRPr>
            </a:lvl6pPr>
            <a:lvl7pPr indent="0" lvl="6" marL="0" marR="0" algn="r">
              <a:spcBef>
                <a:spcPts val="0"/>
              </a:spcBef>
              <a:spcAft>
                <a:spcPts val="0"/>
              </a:spcAft>
              <a:buNone/>
              <a:defRPr b="0" i="0" sz="1050" u="none" cap="none" strike="noStrike">
                <a:solidFill>
                  <a:srgbClr val="FFFFFF"/>
                </a:solidFill>
                <a:latin typeface="Calibri"/>
                <a:ea typeface="Calibri"/>
                <a:cs typeface="Calibri"/>
                <a:sym typeface="Calibri"/>
              </a:defRPr>
            </a:lvl7pPr>
            <a:lvl8pPr indent="0" lvl="7" marL="0" marR="0" algn="r">
              <a:spcBef>
                <a:spcPts val="0"/>
              </a:spcBef>
              <a:spcAft>
                <a:spcPts val="0"/>
              </a:spcAft>
              <a:buNone/>
              <a:defRPr b="0" i="0" sz="1050" u="none" cap="none" strike="noStrike">
                <a:solidFill>
                  <a:srgbClr val="FFFFFF"/>
                </a:solidFill>
                <a:latin typeface="Calibri"/>
                <a:ea typeface="Calibri"/>
                <a:cs typeface="Calibri"/>
                <a:sym typeface="Calibri"/>
              </a:defRPr>
            </a:lvl8pPr>
            <a:lvl9pPr indent="0" lvl="8" marL="0" marR="0" algn="r">
              <a:spcBef>
                <a:spcPts val="0"/>
              </a:spcBef>
              <a:spcAft>
                <a:spcPts val="0"/>
              </a:spcAft>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只有標題" type="titleOnly">
  <p:cSld name="TITLE_ONLY">
    <p:spTree>
      <p:nvGrpSpPr>
        <p:cNvPr id="167" name="Shape 167"/>
        <p:cNvGrpSpPr/>
        <p:nvPr/>
      </p:nvGrpSpPr>
      <p:grpSpPr>
        <a:xfrm>
          <a:off x="0" y="0"/>
          <a:ext cx="0" cy="0"/>
          <a:chOff x="0" y="0"/>
          <a:chExt cx="0" cy="0"/>
        </a:xfrm>
      </p:grpSpPr>
      <p:sp>
        <p:nvSpPr>
          <p:cNvPr id="168" name="Google Shape;168;p22"/>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22"/>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2"/>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2"/>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內容" type="objTx">
  <p:cSld name="OBJECT_WITH_CAPTION_TEXT">
    <p:spTree>
      <p:nvGrpSpPr>
        <p:cNvPr id="172" name="Shape 172"/>
        <p:cNvGrpSpPr/>
        <p:nvPr/>
      </p:nvGrpSpPr>
      <p:grpSpPr>
        <a:xfrm>
          <a:off x="0" y="0"/>
          <a:ext cx="0" cy="0"/>
          <a:chOff x="0" y="0"/>
          <a:chExt cx="0" cy="0"/>
        </a:xfrm>
      </p:grpSpPr>
      <p:sp>
        <p:nvSpPr>
          <p:cNvPr id="173" name="Google Shape;173;p23"/>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74" name="Google Shape;174;p23"/>
          <p:cNvSpPr/>
          <p:nvPr/>
        </p:nvSpPr>
        <p:spPr>
          <a:xfrm>
            <a:off x="85344" y="69755"/>
            <a:ext cx="12017828" cy="6693408"/>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75" name="Google Shape;175;p23"/>
          <p:cNvSpPr txBox="1"/>
          <p:nvPr>
            <p:ph type="title"/>
          </p:nvPr>
        </p:nvSpPr>
        <p:spPr>
          <a:xfrm>
            <a:off x="1219200" y="273050"/>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23"/>
          <p:cNvSpPr txBox="1"/>
          <p:nvPr>
            <p:ph idx="1" type="body"/>
          </p:nvPr>
        </p:nvSpPr>
        <p:spPr>
          <a:xfrm>
            <a:off x="1219200" y="1600200"/>
            <a:ext cx="2540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80"/>
              </a:spcBef>
              <a:spcAft>
                <a:spcPts val="0"/>
              </a:spcAft>
              <a:buSzPts val="1530"/>
              <a:buNone/>
              <a:defRPr sz="1800"/>
            </a:lvl1pPr>
            <a:lvl2pPr indent="-228600" lvl="1" marL="914400" algn="l">
              <a:spcBef>
                <a:spcPts val="370"/>
              </a:spcBef>
              <a:spcAft>
                <a:spcPts val="0"/>
              </a:spcAft>
              <a:buSzPts val="1020"/>
              <a:buNone/>
              <a:defRPr sz="1200"/>
            </a:lvl2pPr>
            <a:lvl3pPr indent="-228600" lvl="2" marL="1371600" algn="l">
              <a:spcBef>
                <a:spcPts val="370"/>
              </a:spcBef>
              <a:spcAft>
                <a:spcPts val="0"/>
              </a:spcAft>
              <a:buSzPts val="850"/>
              <a:buNone/>
              <a:defRPr sz="1000"/>
            </a:lvl3pPr>
            <a:lvl4pPr indent="-228600" lvl="3" marL="1828800" algn="l">
              <a:spcBef>
                <a:spcPts val="370"/>
              </a:spcBef>
              <a:spcAft>
                <a:spcPts val="0"/>
              </a:spcAft>
              <a:buSzPts val="720"/>
              <a:buNone/>
              <a:defRPr sz="900"/>
            </a:lvl4pPr>
            <a:lvl5pPr indent="-228600" lvl="4" marL="2286000" algn="l">
              <a:spcBef>
                <a:spcPts val="370"/>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77" name="Google Shape;177;p23"/>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23"/>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23"/>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80" name="Google Shape;180;p23"/>
          <p:cNvSpPr txBox="1"/>
          <p:nvPr>
            <p:ph idx="2" type="body"/>
          </p:nvPr>
        </p:nvSpPr>
        <p:spPr>
          <a:xfrm>
            <a:off x="3962400" y="1600200"/>
            <a:ext cx="7620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圖片" type="picTx">
  <p:cSld name="PICTURE_WITH_CAPTION_TEXT">
    <p:spTree>
      <p:nvGrpSpPr>
        <p:cNvPr id="181" name="Shape 181"/>
        <p:cNvGrpSpPr/>
        <p:nvPr/>
      </p:nvGrpSpPr>
      <p:grpSpPr>
        <a:xfrm>
          <a:off x="0" y="0"/>
          <a:ext cx="0" cy="0"/>
          <a:chOff x="0" y="0"/>
          <a:chExt cx="0" cy="0"/>
        </a:xfrm>
      </p:grpSpPr>
      <p:sp>
        <p:nvSpPr>
          <p:cNvPr id="182" name="Google Shape;182;p24"/>
          <p:cNvSpPr txBox="1"/>
          <p:nvPr>
            <p:ph type="title"/>
          </p:nvPr>
        </p:nvSpPr>
        <p:spPr>
          <a:xfrm>
            <a:off x="1219200" y="4900550"/>
            <a:ext cx="97536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24"/>
          <p:cNvSpPr txBox="1"/>
          <p:nvPr>
            <p:ph idx="1" type="body"/>
          </p:nvPr>
        </p:nvSpPr>
        <p:spPr>
          <a:xfrm>
            <a:off x="1219200" y="5445825"/>
            <a:ext cx="97536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80"/>
              </a:spcBef>
              <a:spcAft>
                <a:spcPts val="0"/>
              </a:spcAft>
              <a:buSzPts val="1360"/>
              <a:buFont typeface="Libre Baskerville"/>
              <a:buNone/>
              <a:defRPr sz="1600"/>
            </a:lvl1pPr>
            <a:lvl2pPr indent="-293369" lvl="1" marL="914400" algn="l">
              <a:spcBef>
                <a:spcPts val="370"/>
              </a:spcBef>
              <a:spcAft>
                <a:spcPts val="0"/>
              </a:spcAft>
              <a:buSzPts val="1020"/>
              <a:buChar char="⚫"/>
              <a:defRPr sz="1200"/>
            </a:lvl2pPr>
            <a:lvl3pPr indent="-282575" lvl="2" marL="1371600" algn="l">
              <a:spcBef>
                <a:spcPts val="370"/>
              </a:spcBef>
              <a:spcAft>
                <a:spcPts val="0"/>
              </a:spcAft>
              <a:buSzPts val="850"/>
              <a:buChar char="⚫"/>
              <a:defRPr sz="1000"/>
            </a:lvl3pPr>
            <a:lvl4pPr indent="-274319" lvl="3" marL="1828800" algn="l">
              <a:spcBef>
                <a:spcPts val="370"/>
              </a:spcBef>
              <a:spcAft>
                <a:spcPts val="0"/>
              </a:spcAft>
              <a:buSzPts val="720"/>
              <a:buChar char="⚫"/>
              <a:defRPr sz="900"/>
            </a:lvl4pPr>
            <a:lvl5pPr indent="-285750" lvl="4" marL="2286000" algn="l">
              <a:spcBef>
                <a:spcPts val="370"/>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84" name="Google Shape;184;p24"/>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24"/>
          <p:cNvSpPr txBox="1"/>
          <p:nvPr>
            <p:ph idx="11" type="ftr"/>
          </p:nvPr>
        </p:nvSpPr>
        <p:spPr>
          <a:xfrm>
            <a:off x="1219200" y="6172200"/>
            <a:ext cx="518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4"/>
          <p:cNvSpPr/>
          <p:nvPr>
            <p:ph idx="12" type="sldNum"/>
          </p:nvPr>
        </p:nvSpPr>
        <p:spPr>
          <a:xfrm>
            <a:off x="195072" y="6208776"/>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87" name="Google Shape;187;p24"/>
          <p:cNvSpPr/>
          <p:nvPr/>
        </p:nvSpPr>
        <p:spPr>
          <a:xfrm flipH="1" rot="10800000">
            <a:off x="91076" y="4683555"/>
            <a:ext cx="12009120"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88" name="Google Shape;188;p24"/>
          <p:cNvSpPr/>
          <p:nvPr/>
        </p:nvSpPr>
        <p:spPr>
          <a:xfrm>
            <a:off x="91345" y="4650475"/>
            <a:ext cx="12008852"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89" name="Google Shape;189;p24"/>
          <p:cNvSpPr/>
          <p:nvPr/>
        </p:nvSpPr>
        <p:spPr>
          <a:xfrm>
            <a:off x="91348" y="4773225"/>
            <a:ext cx="12008849" cy="4880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90" name="Google Shape;190;p24"/>
          <p:cNvSpPr/>
          <p:nvPr>
            <p:ph idx="2" type="pic"/>
          </p:nvPr>
        </p:nvSpPr>
        <p:spPr>
          <a:xfrm>
            <a:off x="91078" y="66676"/>
            <a:ext cx="12002498"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lvl1pPr lvl="0" marR="0" rtl="0" algn="l">
              <a:spcBef>
                <a:spcPts val="580"/>
              </a:spcBef>
              <a:spcAft>
                <a:spcPts val="0"/>
              </a:spcAft>
              <a:buClr>
                <a:schemeClr val="accent1"/>
              </a:buClr>
              <a:buSzPts val="2720"/>
              <a:buFont typeface="Noto Sans Symbols"/>
              <a:buNone/>
              <a:defRPr b="0" i="0" sz="3200" u="none" cap="none" strike="noStrike">
                <a:solidFill>
                  <a:schemeClr val="dk1"/>
                </a:solidFill>
                <a:latin typeface="Libre Baskerville"/>
                <a:ea typeface="Libre Baskerville"/>
                <a:cs typeface="Libre Baskerville"/>
                <a:sym typeface="Libre Baskerville"/>
              </a:defRPr>
            </a:lvl1pPr>
            <a:lvl2pPr lvl="1" marR="0" rtl="0" algn="l">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lvl="2" marR="0" rtl="0" algn="l">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lvl="3" marR="0" rtl="0" algn="l">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lvl="4" marR="0" rtl="0" algn="l">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lvl="5"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直排文字" type="vertTx">
  <p:cSld name="VERTICAL_TEXT">
    <p:spTree>
      <p:nvGrpSpPr>
        <p:cNvPr id="191" name="Shape 191"/>
        <p:cNvGrpSpPr/>
        <p:nvPr/>
      </p:nvGrpSpPr>
      <p:grpSpPr>
        <a:xfrm>
          <a:off x="0" y="0"/>
          <a:ext cx="0" cy="0"/>
          <a:chOff x="0" y="0"/>
          <a:chExt cx="0" cy="0"/>
        </a:xfrm>
      </p:grpSpPr>
      <p:sp>
        <p:nvSpPr>
          <p:cNvPr id="192" name="Google Shape;192;p25"/>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25"/>
          <p:cNvSpPr txBox="1"/>
          <p:nvPr>
            <p:ph idx="1" type="body"/>
          </p:nvPr>
        </p:nvSpPr>
        <p:spPr>
          <a:xfrm rot="5400000">
            <a:off x="4114800" y="-1447800"/>
            <a:ext cx="4572000" cy="103632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94" name="Google Shape;194;p25"/>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25"/>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5"/>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直排標題及文字" type="vertTitleAndTx">
  <p:cSld name="VERTICAL_TITLE_AND_VERTICAL_TEXT">
    <p:spTree>
      <p:nvGrpSpPr>
        <p:cNvPr id="197" name="Shape 197"/>
        <p:cNvGrpSpPr/>
        <p:nvPr/>
      </p:nvGrpSpPr>
      <p:grpSpPr>
        <a:xfrm>
          <a:off x="0" y="0"/>
          <a:ext cx="0" cy="0"/>
          <a:chOff x="0" y="0"/>
          <a:chExt cx="0" cy="0"/>
        </a:xfrm>
      </p:grpSpPr>
      <p:sp>
        <p:nvSpPr>
          <p:cNvPr id="198" name="Google Shape;198;p26"/>
          <p:cNvSpPr txBox="1"/>
          <p:nvPr>
            <p:ph type="title"/>
          </p:nvPr>
        </p:nvSpPr>
        <p:spPr>
          <a:xfrm rot="5400000">
            <a:off x="7254557" y="1859285"/>
            <a:ext cx="5851525" cy="268224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6"/>
          <p:cNvSpPr txBox="1"/>
          <p:nvPr>
            <p:ph idx="1" type="body"/>
          </p:nvPr>
        </p:nvSpPr>
        <p:spPr>
          <a:xfrm rot="5400000">
            <a:off x="2001837" y="-507996"/>
            <a:ext cx="5851525" cy="74168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200" name="Google Shape;200;p26"/>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26"/>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6"/>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物件" type="obj">
  <p:cSld name="OBJECT">
    <p:spTree>
      <p:nvGrpSpPr>
        <p:cNvPr id="212" name="Shape 212"/>
        <p:cNvGrpSpPr/>
        <p:nvPr/>
      </p:nvGrpSpPr>
      <p:grpSpPr>
        <a:xfrm>
          <a:off x="0" y="0"/>
          <a:ext cx="0" cy="0"/>
          <a:chOff x="0" y="0"/>
          <a:chExt cx="0" cy="0"/>
        </a:xfrm>
      </p:grpSpPr>
      <p:sp>
        <p:nvSpPr>
          <p:cNvPr id="213" name="Google Shape;213;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28"/>
          <p:cNvSpPr txBox="1"/>
          <p:nvPr>
            <p:ph idx="1" type="body"/>
          </p:nvPr>
        </p:nvSpPr>
        <p:spPr>
          <a:xfrm>
            <a:off x="1097280" y="1950509"/>
            <a:ext cx="10058400" cy="4023360"/>
          </a:xfrm>
          <a:prstGeom prst="rect">
            <a:avLst/>
          </a:prstGeom>
          <a:noFill/>
          <a:ln>
            <a:noFill/>
          </a:ln>
        </p:spPr>
        <p:txBody>
          <a:bodyPr anchorCtr="0" anchor="t" bIns="45700" lIns="0" spcFirstLastPara="1" rIns="0" wrap="square" tIns="45700">
            <a:noAutofit/>
          </a:bodyPr>
          <a:lstStyle>
            <a:lvl1pPr indent="-355600" lvl="0" marL="457200" algn="l">
              <a:lnSpc>
                <a:spcPct val="90000"/>
              </a:lnSpc>
              <a:spcBef>
                <a:spcPts val="1200"/>
              </a:spcBef>
              <a:spcAft>
                <a:spcPts val="0"/>
              </a:spcAft>
              <a:buSzPts val="2000"/>
              <a:buFont typeface="Noto Sans Symbols"/>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15" name="Google Shape;215;p2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2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type="blank">
  <p:cSld name="BLANK">
    <p:spTree>
      <p:nvGrpSpPr>
        <p:cNvPr id="218" name="Shape 218"/>
        <p:cNvGrpSpPr/>
        <p:nvPr/>
      </p:nvGrpSpPr>
      <p:grpSpPr>
        <a:xfrm>
          <a:off x="0" y="0"/>
          <a:ext cx="0" cy="0"/>
          <a:chOff x="0" y="0"/>
          <a:chExt cx="0" cy="0"/>
        </a:xfrm>
      </p:grpSpPr>
      <p:sp>
        <p:nvSpPr>
          <p:cNvPr id="219" name="Google Shape;219;p29"/>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2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2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章節標題" showMasterSp="0" type="secHead">
  <p:cSld name="SECTION_HEADER">
    <p:bg>
      <p:bgPr>
        <a:solidFill>
          <a:schemeClr val="lt1"/>
        </a:solidFill>
      </p:bgPr>
    </p:bg>
    <p:spTree>
      <p:nvGrpSpPr>
        <p:cNvPr id="224" name="Shape 224"/>
        <p:cNvGrpSpPr/>
        <p:nvPr/>
      </p:nvGrpSpPr>
      <p:grpSpPr>
        <a:xfrm>
          <a:off x="0" y="0"/>
          <a:ext cx="0" cy="0"/>
          <a:chOff x="0" y="0"/>
          <a:chExt cx="0" cy="0"/>
        </a:xfrm>
      </p:grpSpPr>
      <p:sp>
        <p:nvSpPr>
          <p:cNvPr id="225" name="Google Shape;225;p3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30"/>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229" name="Google Shape;229;p3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3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3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32" name="Google Shape;232;p3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投影片" showMasterSp="0" type="title">
  <p:cSld name="TITLE">
    <p:spTree>
      <p:nvGrpSpPr>
        <p:cNvPr id="233" name="Shape 233"/>
        <p:cNvGrpSpPr/>
        <p:nvPr/>
      </p:nvGrpSpPr>
      <p:grpSpPr>
        <a:xfrm>
          <a:off x="0" y="0"/>
          <a:ext cx="0" cy="0"/>
          <a:chOff x="0" y="0"/>
          <a:chExt cx="0" cy="0"/>
        </a:xfrm>
      </p:grpSpPr>
      <p:sp>
        <p:nvSpPr>
          <p:cNvPr id="234" name="Google Shape;234;p3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8" name="Google Shape;238;p3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3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3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41" name="Google Shape;241;p31"/>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圖片" showMasterSp="0" type="picTx">
  <p:cSld name="PICTURE_WITH_CAPTION_TEXT">
    <p:spTree>
      <p:nvGrpSpPr>
        <p:cNvPr id="242" name="Shape 242"/>
        <p:cNvGrpSpPr/>
        <p:nvPr/>
      </p:nvGrpSpPr>
      <p:grpSpPr>
        <a:xfrm>
          <a:off x="0" y="0"/>
          <a:ext cx="0" cy="0"/>
          <a:chOff x="0" y="0"/>
          <a:chExt cx="0" cy="0"/>
        </a:xfrm>
      </p:grpSpPr>
      <p:sp>
        <p:nvSpPr>
          <p:cNvPr id="243" name="Google Shape;243;p32"/>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32"/>
          <p:cNvSpPr/>
          <p:nvPr>
            <p:ph idx="2" type="pic"/>
          </p:nvPr>
        </p:nvSpPr>
        <p:spPr>
          <a:xfrm>
            <a:off x="15" y="0"/>
            <a:ext cx="12191985"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247" name="Google Shape;247;p32"/>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248" name="Google Shape;248;p3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3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3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章節標題" showMasterSp="0" type="secHead">
  <p:cSld name="SECTION_HEADER">
    <p:spTree>
      <p:nvGrpSpPr>
        <p:cNvPr id="33"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0" y="6334125"/>
            <a:ext cx="12188825" cy="6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 name="Google Shape;36;p4"/>
          <p:cNvCxnSpPr/>
          <p:nvPr/>
        </p:nvCxnSpPr>
        <p:spPr>
          <a:xfrm>
            <a:off x="1208088" y="4343400"/>
            <a:ext cx="9875837" cy="0"/>
          </a:xfrm>
          <a:prstGeom prst="straightConnector1">
            <a:avLst/>
          </a:prstGeom>
          <a:noFill/>
          <a:ln cap="flat" cmpd="sng" w="9525">
            <a:solidFill>
              <a:srgbClr val="7F7F7F"/>
            </a:solidFill>
            <a:prstDash val="solid"/>
            <a:round/>
            <a:headEnd len="sm" w="sm" type="none"/>
            <a:tailEnd len="sm" w="sm" type="none"/>
          </a:ln>
        </p:spPr>
      </p:cxnSp>
      <p:sp>
        <p:nvSpPr>
          <p:cNvPr id="37" name="Google Shape;37;p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b="0" sz="800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8" name="Google Shape;38;p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9" name="Google Shape;39;p4"/>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050">
                <a:solidFill>
                  <a:srgbClr val="FFFFFF"/>
                </a:solidFill>
                <a:latin typeface="Calibri"/>
                <a:ea typeface="Calibri"/>
                <a:cs typeface="Calibri"/>
                <a:sym typeface="Calibri"/>
              </a:defRPr>
            </a:lvl1pPr>
            <a:lvl2pPr indent="0" lvl="1" marL="0" marR="0" algn="r">
              <a:spcBef>
                <a:spcPts val="0"/>
              </a:spcBef>
              <a:spcAft>
                <a:spcPts val="0"/>
              </a:spcAft>
              <a:buNone/>
              <a:defRPr sz="1050">
                <a:solidFill>
                  <a:srgbClr val="FFFFFF"/>
                </a:solidFill>
                <a:latin typeface="Calibri"/>
                <a:ea typeface="Calibri"/>
                <a:cs typeface="Calibri"/>
                <a:sym typeface="Calibri"/>
              </a:defRPr>
            </a:lvl2pPr>
            <a:lvl3pPr indent="0" lvl="2" marL="0" marR="0" algn="r">
              <a:spcBef>
                <a:spcPts val="0"/>
              </a:spcBef>
              <a:spcAft>
                <a:spcPts val="0"/>
              </a:spcAft>
              <a:buNone/>
              <a:defRPr sz="1050">
                <a:solidFill>
                  <a:srgbClr val="FFFFFF"/>
                </a:solidFill>
                <a:latin typeface="Calibri"/>
                <a:ea typeface="Calibri"/>
                <a:cs typeface="Calibri"/>
                <a:sym typeface="Calibri"/>
              </a:defRPr>
            </a:lvl3pPr>
            <a:lvl4pPr indent="0" lvl="3" marL="0" marR="0" algn="r">
              <a:spcBef>
                <a:spcPts val="0"/>
              </a:spcBef>
              <a:spcAft>
                <a:spcPts val="0"/>
              </a:spcAft>
              <a:buNone/>
              <a:defRPr sz="1050">
                <a:solidFill>
                  <a:srgbClr val="FFFFFF"/>
                </a:solidFill>
                <a:latin typeface="Calibri"/>
                <a:ea typeface="Calibri"/>
                <a:cs typeface="Calibri"/>
                <a:sym typeface="Calibri"/>
              </a:defRPr>
            </a:lvl4pPr>
            <a:lvl5pPr indent="0" lvl="4" marL="0" marR="0" algn="r">
              <a:spcBef>
                <a:spcPts val="0"/>
              </a:spcBef>
              <a:spcAft>
                <a:spcPts val="0"/>
              </a:spcAft>
              <a:buNone/>
              <a:defRPr sz="1050">
                <a:solidFill>
                  <a:srgbClr val="FFFFFF"/>
                </a:solidFill>
                <a:latin typeface="Calibri"/>
                <a:ea typeface="Calibri"/>
                <a:cs typeface="Calibri"/>
                <a:sym typeface="Calibri"/>
              </a:defRPr>
            </a:lvl5pPr>
            <a:lvl6pPr indent="0" lvl="5" marL="0" marR="0" algn="r">
              <a:spcBef>
                <a:spcPts val="0"/>
              </a:spcBef>
              <a:spcAft>
                <a:spcPts val="0"/>
              </a:spcAft>
              <a:buNone/>
              <a:defRPr sz="1050">
                <a:solidFill>
                  <a:srgbClr val="FFFFFF"/>
                </a:solidFill>
                <a:latin typeface="Calibri"/>
                <a:ea typeface="Calibri"/>
                <a:cs typeface="Calibri"/>
                <a:sym typeface="Calibri"/>
              </a:defRPr>
            </a:lvl6pPr>
            <a:lvl7pPr indent="0" lvl="6" marL="0" marR="0" algn="r">
              <a:spcBef>
                <a:spcPts val="0"/>
              </a:spcBef>
              <a:spcAft>
                <a:spcPts val="0"/>
              </a:spcAft>
              <a:buNone/>
              <a:defRPr sz="1050">
                <a:solidFill>
                  <a:srgbClr val="FFFFFF"/>
                </a:solidFill>
                <a:latin typeface="Calibri"/>
                <a:ea typeface="Calibri"/>
                <a:cs typeface="Calibri"/>
                <a:sym typeface="Calibri"/>
              </a:defRPr>
            </a:lvl7pPr>
            <a:lvl8pPr indent="0" lvl="7" marL="0" marR="0" algn="r">
              <a:spcBef>
                <a:spcPts val="0"/>
              </a:spcBef>
              <a:spcAft>
                <a:spcPts val="0"/>
              </a:spcAft>
              <a:buNone/>
              <a:defRPr sz="1050">
                <a:solidFill>
                  <a:srgbClr val="FFFFFF"/>
                </a:solidFill>
                <a:latin typeface="Calibri"/>
                <a:ea typeface="Calibri"/>
                <a:cs typeface="Calibri"/>
                <a:sym typeface="Calibri"/>
              </a:defRPr>
            </a:lvl8pPr>
            <a:lvl9pPr indent="0" lvl="8" marL="0" marR="0" algn="r">
              <a:spcBef>
                <a:spcPts val="0"/>
              </a:spcBef>
              <a:spcAft>
                <a:spcPts val="0"/>
              </a:spcAft>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兩項物件" type="twoObj">
  <p:cSld name="TWO_OBJECTS">
    <p:spTree>
      <p:nvGrpSpPr>
        <p:cNvPr id="251" name="Shape 251"/>
        <p:cNvGrpSpPr/>
        <p:nvPr/>
      </p:nvGrpSpPr>
      <p:grpSpPr>
        <a:xfrm>
          <a:off x="0" y="0"/>
          <a:ext cx="0" cy="0"/>
          <a:chOff x="0" y="0"/>
          <a:chExt cx="0" cy="0"/>
        </a:xfrm>
      </p:grpSpPr>
      <p:sp>
        <p:nvSpPr>
          <p:cNvPr id="252" name="Google Shape;252;p3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33"/>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54" name="Google Shape;254;p33"/>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55" name="Google Shape;255;p3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3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3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對" type="twoTxTwoObj">
  <p:cSld name="TWO_OBJECTS_WITH_TEXT">
    <p:spTree>
      <p:nvGrpSpPr>
        <p:cNvPr id="258" name="Shape 258"/>
        <p:cNvGrpSpPr/>
        <p:nvPr/>
      </p:nvGrpSpPr>
      <p:grpSpPr>
        <a:xfrm>
          <a:off x="0" y="0"/>
          <a:ext cx="0" cy="0"/>
          <a:chOff x="0" y="0"/>
          <a:chExt cx="0" cy="0"/>
        </a:xfrm>
      </p:grpSpPr>
      <p:sp>
        <p:nvSpPr>
          <p:cNvPr id="259" name="Google Shape;259;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34"/>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261" name="Google Shape;261;p34"/>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62" name="Google Shape;262;p34"/>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263" name="Google Shape;263;p34"/>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64" name="Google Shape;264;p3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3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3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只有標題" type="titleOnly">
  <p:cSld name="TITLE_ONLY">
    <p:spTree>
      <p:nvGrpSpPr>
        <p:cNvPr id="267" name="Shape 267"/>
        <p:cNvGrpSpPr/>
        <p:nvPr/>
      </p:nvGrpSpPr>
      <p:grpSpPr>
        <a:xfrm>
          <a:off x="0" y="0"/>
          <a:ext cx="0" cy="0"/>
          <a:chOff x="0" y="0"/>
          <a:chExt cx="0" cy="0"/>
        </a:xfrm>
      </p:grpSpPr>
      <p:sp>
        <p:nvSpPr>
          <p:cNvPr id="268" name="Google Shape;268;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3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3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3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內容" showMasterSp="0" type="objTx">
  <p:cSld name="OBJECT_WITH_CAPTION_TEXT">
    <p:spTree>
      <p:nvGrpSpPr>
        <p:cNvPr id="272" name="Shape 272"/>
        <p:cNvGrpSpPr/>
        <p:nvPr/>
      </p:nvGrpSpPr>
      <p:grpSpPr>
        <a:xfrm>
          <a:off x="0" y="0"/>
          <a:ext cx="0" cy="0"/>
          <a:chOff x="0" y="0"/>
          <a:chExt cx="0" cy="0"/>
        </a:xfrm>
      </p:grpSpPr>
      <p:sp>
        <p:nvSpPr>
          <p:cNvPr id="273" name="Google Shape;273;p36"/>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36"/>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77" name="Google Shape;277;p36"/>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278" name="Google Shape;278;p36"/>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36"/>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3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637052"/>
              </a:buClr>
              <a:buSzPts val="1050"/>
              <a:buFont typeface="Calibri"/>
              <a:buNone/>
              <a:defRPr b="0" i="0" sz="1050" u="none" cap="none" strike="noStrike">
                <a:solidFill>
                  <a:srgbClr val="637052"/>
                </a:solidFill>
                <a:latin typeface="Calibri"/>
                <a:ea typeface="Calibri"/>
                <a:cs typeface="Calibri"/>
                <a:sym typeface="Calibri"/>
              </a:defRPr>
            </a:lvl1pPr>
            <a:lvl2pPr indent="0" lvl="1" marL="0" marR="0" algn="r">
              <a:lnSpc>
                <a:spcPct val="100000"/>
              </a:lnSpc>
              <a:spcBef>
                <a:spcPts val="0"/>
              </a:spcBef>
              <a:spcAft>
                <a:spcPts val="0"/>
              </a:spcAft>
              <a:buClr>
                <a:srgbClr val="637052"/>
              </a:buClr>
              <a:buSzPts val="1050"/>
              <a:buFont typeface="Calibri"/>
              <a:buNone/>
              <a:defRPr b="0" i="0" sz="1050" u="none" cap="none" strike="noStrike">
                <a:solidFill>
                  <a:srgbClr val="637052"/>
                </a:solidFill>
                <a:latin typeface="Calibri"/>
                <a:ea typeface="Calibri"/>
                <a:cs typeface="Calibri"/>
                <a:sym typeface="Calibri"/>
              </a:defRPr>
            </a:lvl2pPr>
            <a:lvl3pPr indent="0" lvl="2" marL="0" marR="0" algn="r">
              <a:lnSpc>
                <a:spcPct val="100000"/>
              </a:lnSpc>
              <a:spcBef>
                <a:spcPts val="0"/>
              </a:spcBef>
              <a:spcAft>
                <a:spcPts val="0"/>
              </a:spcAft>
              <a:buClr>
                <a:srgbClr val="637052"/>
              </a:buClr>
              <a:buSzPts val="1050"/>
              <a:buFont typeface="Calibri"/>
              <a:buNone/>
              <a:defRPr b="0" i="0" sz="1050" u="none" cap="none" strike="noStrike">
                <a:solidFill>
                  <a:srgbClr val="637052"/>
                </a:solidFill>
                <a:latin typeface="Calibri"/>
                <a:ea typeface="Calibri"/>
                <a:cs typeface="Calibri"/>
                <a:sym typeface="Calibri"/>
              </a:defRPr>
            </a:lvl3pPr>
            <a:lvl4pPr indent="0" lvl="3" marL="0" marR="0" algn="r">
              <a:lnSpc>
                <a:spcPct val="100000"/>
              </a:lnSpc>
              <a:spcBef>
                <a:spcPts val="0"/>
              </a:spcBef>
              <a:spcAft>
                <a:spcPts val="0"/>
              </a:spcAft>
              <a:buClr>
                <a:srgbClr val="637052"/>
              </a:buClr>
              <a:buSzPts val="1050"/>
              <a:buFont typeface="Calibri"/>
              <a:buNone/>
              <a:defRPr b="0" i="0" sz="1050" u="none" cap="none" strike="noStrike">
                <a:solidFill>
                  <a:srgbClr val="637052"/>
                </a:solidFill>
                <a:latin typeface="Calibri"/>
                <a:ea typeface="Calibri"/>
                <a:cs typeface="Calibri"/>
                <a:sym typeface="Calibri"/>
              </a:defRPr>
            </a:lvl4pPr>
            <a:lvl5pPr indent="0" lvl="4" marL="0" marR="0" algn="r">
              <a:lnSpc>
                <a:spcPct val="100000"/>
              </a:lnSpc>
              <a:spcBef>
                <a:spcPts val="0"/>
              </a:spcBef>
              <a:spcAft>
                <a:spcPts val="0"/>
              </a:spcAft>
              <a:buClr>
                <a:srgbClr val="637052"/>
              </a:buClr>
              <a:buSzPts val="1050"/>
              <a:buFont typeface="Calibri"/>
              <a:buNone/>
              <a:defRPr b="0" i="0" sz="1050" u="none" cap="none" strike="noStrike">
                <a:solidFill>
                  <a:srgbClr val="637052"/>
                </a:solidFill>
                <a:latin typeface="Calibri"/>
                <a:ea typeface="Calibri"/>
                <a:cs typeface="Calibri"/>
                <a:sym typeface="Calibri"/>
              </a:defRPr>
            </a:lvl5pPr>
            <a:lvl6pPr indent="0" lvl="5" marL="0" marR="0" algn="r">
              <a:lnSpc>
                <a:spcPct val="100000"/>
              </a:lnSpc>
              <a:spcBef>
                <a:spcPts val="0"/>
              </a:spcBef>
              <a:spcAft>
                <a:spcPts val="0"/>
              </a:spcAft>
              <a:buClr>
                <a:srgbClr val="637052"/>
              </a:buClr>
              <a:buSzPts val="1050"/>
              <a:buFont typeface="Calibri"/>
              <a:buNone/>
              <a:defRPr b="0" i="0" sz="1050" u="none" cap="none" strike="noStrike">
                <a:solidFill>
                  <a:srgbClr val="637052"/>
                </a:solidFill>
                <a:latin typeface="Calibri"/>
                <a:ea typeface="Calibri"/>
                <a:cs typeface="Calibri"/>
                <a:sym typeface="Calibri"/>
              </a:defRPr>
            </a:lvl6pPr>
            <a:lvl7pPr indent="0" lvl="6" marL="0" marR="0" algn="r">
              <a:lnSpc>
                <a:spcPct val="100000"/>
              </a:lnSpc>
              <a:spcBef>
                <a:spcPts val="0"/>
              </a:spcBef>
              <a:spcAft>
                <a:spcPts val="0"/>
              </a:spcAft>
              <a:buClr>
                <a:srgbClr val="637052"/>
              </a:buClr>
              <a:buSzPts val="1050"/>
              <a:buFont typeface="Calibri"/>
              <a:buNone/>
              <a:defRPr b="0" i="0" sz="1050" u="none" cap="none" strike="noStrike">
                <a:solidFill>
                  <a:srgbClr val="637052"/>
                </a:solidFill>
                <a:latin typeface="Calibri"/>
                <a:ea typeface="Calibri"/>
                <a:cs typeface="Calibri"/>
                <a:sym typeface="Calibri"/>
              </a:defRPr>
            </a:lvl7pPr>
            <a:lvl8pPr indent="0" lvl="7" marL="0" marR="0" algn="r">
              <a:lnSpc>
                <a:spcPct val="100000"/>
              </a:lnSpc>
              <a:spcBef>
                <a:spcPts val="0"/>
              </a:spcBef>
              <a:spcAft>
                <a:spcPts val="0"/>
              </a:spcAft>
              <a:buClr>
                <a:srgbClr val="637052"/>
              </a:buClr>
              <a:buSzPts val="1050"/>
              <a:buFont typeface="Calibri"/>
              <a:buNone/>
              <a:defRPr b="0" i="0" sz="1050" u="none" cap="none" strike="noStrike">
                <a:solidFill>
                  <a:srgbClr val="637052"/>
                </a:solidFill>
                <a:latin typeface="Calibri"/>
                <a:ea typeface="Calibri"/>
                <a:cs typeface="Calibri"/>
                <a:sym typeface="Calibri"/>
              </a:defRPr>
            </a:lvl8pPr>
            <a:lvl9pPr indent="0" lvl="8" marL="0" marR="0" algn="r">
              <a:lnSpc>
                <a:spcPct val="100000"/>
              </a:lnSpc>
              <a:spcBef>
                <a:spcPts val="0"/>
              </a:spcBef>
              <a:spcAft>
                <a:spcPts val="0"/>
              </a:spcAft>
              <a:buClr>
                <a:srgbClr val="637052"/>
              </a:buClr>
              <a:buSzPts val="1050"/>
              <a:buFont typeface="Calibri"/>
              <a:buNone/>
              <a:defRPr b="0" i="0" sz="1050" u="none" cap="none" strike="noStrike">
                <a:solidFill>
                  <a:srgbClr val="63705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直排文字" type="vertTx">
  <p:cSld name="VERTICAL_TEXT">
    <p:spTree>
      <p:nvGrpSpPr>
        <p:cNvPr id="281" name="Shape 281"/>
        <p:cNvGrpSpPr/>
        <p:nvPr/>
      </p:nvGrpSpPr>
      <p:grpSpPr>
        <a:xfrm>
          <a:off x="0" y="0"/>
          <a:ext cx="0" cy="0"/>
          <a:chOff x="0" y="0"/>
          <a:chExt cx="0" cy="0"/>
        </a:xfrm>
      </p:grpSpPr>
      <p:sp>
        <p:nvSpPr>
          <p:cNvPr id="282" name="Google Shape;282;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37"/>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4" name="Google Shape;284;p3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3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3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直排標題及文字" showMasterSp="0" type="vertTitleAndTx">
  <p:cSld name="VERTICAL_TITLE_AND_VERTICAL_TEXT">
    <p:spTree>
      <p:nvGrpSpPr>
        <p:cNvPr id="287" name="Shape 287"/>
        <p:cNvGrpSpPr/>
        <p:nvPr/>
      </p:nvGrpSpPr>
      <p:grpSpPr>
        <a:xfrm>
          <a:off x="0" y="0"/>
          <a:ext cx="0" cy="0"/>
          <a:chOff x="0" y="0"/>
          <a:chExt cx="0" cy="0"/>
        </a:xfrm>
      </p:grpSpPr>
      <p:sp>
        <p:nvSpPr>
          <p:cNvPr id="288" name="Google Shape;288;p3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1" name="Google Shape;291;p38"/>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92" name="Google Shape;292;p3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3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p3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標題及物件">
  <p:cSld name="1_標題及物件">
    <p:spTree>
      <p:nvGrpSpPr>
        <p:cNvPr id="295" name="Shape 295"/>
        <p:cNvGrpSpPr/>
        <p:nvPr/>
      </p:nvGrpSpPr>
      <p:grpSpPr>
        <a:xfrm>
          <a:off x="0" y="0"/>
          <a:ext cx="0" cy="0"/>
          <a:chOff x="0" y="0"/>
          <a:chExt cx="0" cy="0"/>
        </a:xfrm>
      </p:grpSpPr>
      <p:pic>
        <p:nvPicPr>
          <p:cNvPr descr="Droplets-HD-Content-R1d.png" id="296" name="Google Shape;296;p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97" name="Google Shape;297;p3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39"/>
          <p:cNvSpPr txBox="1"/>
          <p:nvPr>
            <p:ph idx="1" type="body"/>
          </p:nvPr>
        </p:nvSpPr>
        <p:spPr>
          <a:xfrm>
            <a:off x="913774" y="2367092"/>
            <a:ext cx="10363826" cy="3424107"/>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99" name="Google Shape;299;p3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 name="Google Shape;300;p3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物件" type="obj">
  <p:cSld name="OBJECT">
    <p:spTree>
      <p:nvGrpSpPr>
        <p:cNvPr id="308" name="Shape 308"/>
        <p:cNvGrpSpPr/>
        <p:nvPr/>
      </p:nvGrpSpPr>
      <p:grpSpPr>
        <a:xfrm>
          <a:off x="0" y="0"/>
          <a:ext cx="0" cy="0"/>
          <a:chOff x="0" y="0"/>
          <a:chExt cx="0" cy="0"/>
        </a:xfrm>
      </p:grpSpPr>
      <p:sp>
        <p:nvSpPr>
          <p:cNvPr id="309" name="Google Shape;309;p41"/>
          <p:cNvSpPr txBox="1"/>
          <p:nvPr>
            <p:ph type="title"/>
          </p:nvPr>
        </p:nvSpPr>
        <p:spPr>
          <a:xfrm>
            <a:off x="838200" y="225427"/>
            <a:ext cx="10515600" cy="765174"/>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600"/>
              <a:buFont typeface="Microsoft JhengHei"/>
              <a:buNone/>
              <a:defRPr b="1"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41"/>
          <p:cNvSpPr txBox="1"/>
          <p:nvPr>
            <p:ph idx="1" type="body"/>
          </p:nvPr>
        </p:nvSpPr>
        <p:spPr>
          <a:xfrm>
            <a:off x="838200" y="1571625"/>
            <a:ext cx="10515600" cy="4351338"/>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000"/>
              </a:spcBef>
              <a:spcAft>
                <a:spcPts val="0"/>
              </a:spcAft>
              <a:buClr>
                <a:schemeClr val="dk1"/>
              </a:buClr>
              <a:buSzPts val="2000"/>
              <a:buChar char="•"/>
              <a:defRPr sz="1700"/>
            </a:lvl1pPr>
            <a:lvl2pPr indent="-342900" lvl="1" marL="914400" algn="l">
              <a:lnSpc>
                <a:spcPct val="90000"/>
              </a:lnSpc>
              <a:spcBef>
                <a:spcPts val="500"/>
              </a:spcBef>
              <a:spcAft>
                <a:spcPts val="0"/>
              </a:spcAft>
              <a:buClr>
                <a:schemeClr val="dk1"/>
              </a:buClr>
              <a:buSzPts val="1800"/>
              <a:buChar char="•"/>
              <a:defRPr sz="1530"/>
            </a:lvl2pPr>
            <a:lvl3pPr indent="-317500" lvl="2" marL="1371600" algn="l">
              <a:lnSpc>
                <a:spcPct val="90000"/>
              </a:lnSpc>
              <a:spcBef>
                <a:spcPts val="500"/>
              </a:spcBef>
              <a:spcAft>
                <a:spcPts val="0"/>
              </a:spcAft>
              <a:buClr>
                <a:schemeClr val="dk1"/>
              </a:buClr>
              <a:buSzPts val="1400"/>
              <a:buChar char="•"/>
              <a:defRPr sz="1190"/>
            </a:lvl3pPr>
            <a:lvl4pPr indent="-342900" lvl="3" marL="1828800" algn="l">
              <a:lnSpc>
                <a:spcPct val="90000"/>
              </a:lnSpc>
              <a:spcBef>
                <a:spcPts val="500"/>
              </a:spcBef>
              <a:spcAft>
                <a:spcPts val="0"/>
              </a:spcAft>
              <a:buClr>
                <a:schemeClr val="dk1"/>
              </a:buClr>
              <a:buSzPts val="1800"/>
              <a:buChar char="•"/>
              <a:defRPr sz="1530"/>
            </a:lvl4pPr>
            <a:lvl5pPr indent="-342900" lvl="4" marL="2286000" algn="l">
              <a:lnSpc>
                <a:spcPct val="90000"/>
              </a:lnSpc>
              <a:spcBef>
                <a:spcPts val="500"/>
              </a:spcBef>
              <a:spcAft>
                <a:spcPts val="0"/>
              </a:spcAft>
              <a:buClr>
                <a:schemeClr val="dk1"/>
              </a:buClr>
              <a:buSzPts val="1800"/>
              <a:buChar char="•"/>
              <a:defRPr sz="153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4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4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41"/>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000000"/>
                </a:solidFill>
                <a:latin typeface="Microsoft JhengHei"/>
                <a:ea typeface="Microsoft JhengHei"/>
                <a:cs typeface="Microsoft JhengHei"/>
                <a:sym typeface="Microsoft JhengHei"/>
              </a:defRPr>
            </a:lvl1pPr>
            <a:lvl2pPr indent="0" lvl="1" marL="0" algn="r">
              <a:spcBef>
                <a:spcPts val="0"/>
              </a:spcBef>
              <a:buNone/>
              <a:defRPr sz="1200">
                <a:solidFill>
                  <a:srgbClr val="000000"/>
                </a:solidFill>
                <a:latin typeface="Microsoft JhengHei"/>
                <a:ea typeface="Microsoft JhengHei"/>
                <a:cs typeface="Microsoft JhengHei"/>
                <a:sym typeface="Microsoft JhengHei"/>
              </a:defRPr>
            </a:lvl2pPr>
            <a:lvl3pPr indent="0" lvl="2" marL="0" algn="r">
              <a:spcBef>
                <a:spcPts val="0"/>
              </a:spcBef>
              <a:buNone/>
              <a:defRPr sz="1200">
                <a:solidFill>
                  <a:srgbClr val="000000"/>
                </a:solidFill>
                <a:latin typeface="Microsoft JhengHei"/>
                <a:ea typeface="Microsoft JhengHei"/>
                <a:cs typeface="Microsoft JhengHei"/>
                <a:sym typeface="Microsoft JhengHei"/>
              </a:defRPr>
            </a:lvl3pPr>
            <a:lvl4pPr indent="0" lvl="3" marL="0" algn="r">
              <a:spcBef>
                <a:spcPts val="0"/>
              </a:spcBef>
              <a:buNone/>
              <a:defRPr sz="1200">
                <a:solidFill>
                  <a:srgbClr val="000000"/>
                </a:solidFill>
                <a:latin typeface="Microsoft JhengHei"/>
                <a:ea typeface="Microsoft JhengHei"/>
                <a:cs typeface="Microsoft JhengHei"/>
                <a:sym typeface="Microsoft JhengHei"/>
              </a:defRPr>
            </a:lvl4pPr>
            <a:lvl5pPr indent="0" lvl="4" marL="0" algn="r">
              <a:spcBef>
                <a:spcPts val="0"/>
              </a:spcBef>
              <a:buNone/>
              <a:defRPr sz="1200">
                <a:solidFill>
                  <a:srgbClr val="000000"/>
                </a:solidFill>
                <a:latin typeface="Microsoft JhengHei"/>
                <a:ea typeface="Microsoft JhengHei"/>
                <a:cs typeface="Microsoft JhengHei"/>
                <a:sym typeface="Microsoft JhengHei"/>
              </a:defRPr>
            </a:lvl5pPr>
            <a:lvl6pPr indent="0" lvl="5" marL="0" algn="r">
              <a:spcBef>
                <a:spcPts val="0"/>
              </a:spcBef>
              <a:buNone/>
              <a:defRPr sz="1200">
                <a:solidFill>
                  <a:srgbClr val="000000"/>
                </a:solidFill>
                <a:latin typeface="Microsoft JhengHei"/>
                <a:ea typeface="Microsoft JhengHei"/>
                <a:cs typeface="Microsoft JhengHei"/>
                <a:sym typeface="Microsoft JhengHei"/>
              </a:defRPr>
            </a:lvl6pPr>
            <a:lvl7pPr indent="0" lvl="6" marL="0" algn="r">
              <a:spcBef>
                <a:spcPts val="0"/>
              </a:spcBef>
              <a:buNone/>
              <a:defRPr sz="1200">
                <a:solidFill>
                  <a:srgbClr val="000000"/>
                </a:solidFill>
                <a:latin typeface="Microsoft JhengHei"/>
                <a:ea typeface="Microsoft JhengHei"/>
                <a:cs typeface="Microsoft JhengHei"/>
                <a:sym typeface="Microsoft JhengHei"/>
              </a:defRPr>
            </a:lvl7pPr>
            <a:lvl8pPr indent="0" lvl="7" marL="0" algn="r">
              <a:spcBef>
                <a:spcPts val="0"/>
              </a:spcBef>
              <a:buNone/>
              <a:defRPr sz="1200">
                <a:solidFill>
                  <a:srgbClr val="000000"/>
                </a:solidFill>
                <a:latin typeface="Microsoft JhengHei"/>
                <a:ea typeface="Microsoft JhengHei"/>
                <a:cs typeface="Microsoft JhengHei"/>
                <a:sym typeface="Microsoft JhengHei"/>
              </a:defRPr>
            </a:lvl8pPr>
            <a:lvl9pPr indent="0" lvl="8" marL="0" algn="r">
              <a:spcBef>
                <a:spcPts val="0"/>
              </a:spcBef>
              <a:buNone/>
              <a:defRPr sz="1200">
                <a:solidFill>
                  <a:srgbClr val="000000"/>
                </a:solidFill>
                <a:latin typeface="Microsoft JhengHei"/>
                <a:ea typeface="Microsoft JhengHei"/>
                <a:cs typeface="Microsoft JhengHei"/>
                <a:sym typeface="Microsoft JhengHe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投影片" type="title">
  <p:cSld name="TITLE">
    <p:spTree>
      <p:nvGrpSpPr>
        <p:cNvPr id="314" name="Shape 314"/>
        <p:cNvGrpSpPr/>
        <p:nvPr/>
      </p:nvGrpSpPr>
      <p:grpSpPr>
        <a:xfrm>
          <a:off x="0" y="0"/>
          <a:ext cx="0" cy="0"/>
          <a:chOff x="0" y="0"/>
          <a:chExt cx="0" cy="0"/>
        </a:xfrm>
      </p:grpSpPr>
      <p:sp>
        <p:nvSpPr>
          <p:cNvPr id="315" name="Google Shape;315;p42"/>
          <p:cNvSpPr txBox="1"/>
          <p:nvPr>
            <p:ph type="ctrTitle"/>
          </p:nvPr>
        </p:nvSpPr>
        <p:spPr>
          <a:xfrm>
            <a:off x="914400" y="1122363"/>
            <a:ext cx="103632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Microsoft JhengHe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4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7" name="Google Shape;317;p4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42"/>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42"/>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000000"/>
                </a:solidFill>
                <a:latin typeface="Microsoft JhengHei"/>
                <a:ea typeface="Microsoft JhengHei"/>
                <a:cs typeface="Microsoft JhengHei"/>
                <a:sym typeface="Microsoft JhengHei"/>
              </a:defRPr>
            </a:lvl1pPr>
            <a:lvl2pPr indent="0" lvl="1" marL="0" algn="r">
              <a:spcBef>
                <a:spcPts val="0"/>
              </a:spcBef>
              <a:buNone/>
              <a:defRPr sz="1200">
                <a:solidFill>
                  <a:srgbClr val="000000"/>
                </a:solidFill>
                <a:latin typeface="Microsoft JhengHei"/>
                <a:ea typeface="Microsoft JhengHei"/>
                <a:cs typeface="Microsoft JhengHei"/>
                <a:sym typeface="Microsoft JhengHei"/>
              </a:defRPr>
            </a:lvl2pPr>
            <a:lvl3pPr indent="0" lvl="2" marL="0" algn="r">
              <a:spcBef>
                <a:spcPts val="0"/>
              </a:spcBef>
              <a:buNone/>
              <a:defRPr sz="1200">
                <a:solidFill>
                  <a:srgbClr val="000000"/>
                </a:solidFill>
                <a:latin typeface="Microsoft JhengHei"/>
                <a:ea typeface="Microsoft JhengHei"/>
                <a:cs typeface="Microsoft JhengHei"/>
                <a:sym typeface="Microsoft JhengHei"/>
              </a:defRPr>
            </a:lvl3pPr>
            <a:lvl4pPr indent="0" lvl="3" marL="0" algn="r">
              <a:spcBef>
                <a:spcPts val="0"/>
              </a:spcBef>
              <a:buNone/>
              <a:defRPr sz="1200">
                <a:solidFill>
                  <a:srgbClr val="000000"/>
                </a:solidFill>
                <a:latin typeface="Microsoft JhengHei"/>
                <a:ea typeface="Microsoft JhengHei"/>
                <a:cs typeface="Microsoft JhengHei"/>
                <a:sym typeface="Microsoft JhengHei"/>
              </a:defRPr>
            </a:lvl4pPr>
            <a:lvl5pPr indent="0" lvl="4" marL="0" algn="r">
              <a:spcBef>
                <a:spcPts val="0"/>
              </a:spcBef>
              <a:buNone/>
              <a:defRPr sz="1200">
                <a:solidFill>
                  <a:srgbClr val="000000"/>
                </a:solidFill>
                <a:latin typeface="Microsoft JhengHei"/>
                <a:ea typeface="Microsoft JhengHei"/>
                <a:cs typeface="Microsoft JhengHei"/>
                <a:sym typeface="Microsoft JhengHei"/>
              </a:defRPr>
            </a:lvl5pPr>
            <a:lvl6pPr indent="0" lvl="5" marL="0" algn="r">
              <a:spcBef>
                <a:spcPts val="0"/>
              </a:spcBef>
              <a:buNone/>
              <a:defRPr sz="1200">
                <a:solidFill>
                  <a:srgbClr val="000000"/>
                </a:solidFill>
                <a:latin typeface="Microsoft JhengHei"/>
                <a:ea typeface="Microsoft JhengHei"/>
                <a:cs typeface="Microsoft JhengHei"/>
                <a:sym typeface="Microsoft JhengHei"/>
              </a:defRPr>
            </a:lvl6pPr>
            <a:lvl7pPr indent="0" lvl="6" marL="0" algn="r">
              <a:spcBef>
                <a:spcPts val="0"/>
              </a:spcBef>
              <a:buNone/>
              <a:defRPr sz="1200">
                <a:solidFill>
                  <a:srgbClr val="000000"/>
                </a:solidFill>
                <a:latin typeface="Microsoft JhengHei"/>
                <a:ea typeface="Microsoft JhengHei"/>
                <a:cs typeface="Microsoft JhengHei"/>
                <a:sym typeface="Microsoft JhengHei"/>
              </a:defRPr>
            </a:lvl7pPr>
            <a:lvl8pPr indent="0" lvl="7" marL="0" algn="r">
              <a:spcBef>
                <a:spcPts val="0"/>
              </a:spcBef>
              <a:buNone/>
              <a:defRPr sz="1200">
                <a:solidFill>
                  <a:srgbClr val="000000"/>
                </a:solidFill>
                <a:latin typeface="Microsoft JhengHei"/>
                <a:ea typeface="Microsoft JhengHei"/>
                <a:cs typeface="Microsoft JhengHei"/>
                <a:sym typeface="Microsoft JhengHei"/>
              </a:defRPr>
            </a:lvl8pPr>
            <a:lvl9pPr indent="0" lvl="8" marL="0" algn="r">
              <a:spcBef>
                <a:spcPts val="0"/>
              </a:spcBef>
              <a:buNone/>
              <a:defRPr sz="1200">
                <a:solidFill>
                  <a:srgbClr val="000000"/>
                </a:solidFill>
                <a:latin typeface="Microsoft JhengHei"/>
                <a:ea typeface="Microsoft JhengHei"/>
                <a:cs typeface="Microsoft JhengHei"/>
                <a:sym typeface="Microsoft JhengHe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章節標題" type="secHead">
  <p:cSld name="SECTION_HEADER">
    <p:spTree>
      <p:nvGrpSpPr>
        <p:cNvPr id="320" name="Shape 320"/>
        <p:cNvGrpSpPr/>
        <p:nvPr/>
      </p:nvGrpSpPr>
      <p:grpSpPr>
        <a:xfrm>
          <a:off x="0" y="0"/>
          <a:ext cx="0" cy="0"/>
          <a:chOff x="0" y="0"/>
          <a:chExt cx="0" cy="0"/>
        </a:xfrm>
      </p:grpSpPr>
      <p:sp>
        <p:nvSpPr>
          <p:cNvPr id="321" name="Google Shape;321;p43"/>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Microsoft JhengHe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43"/>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3" name="Google Shape;323;p4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43"/>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 name="Google Shape;325;p43"/>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物件" type="obj">
  <p:cSld name="OBJECT">
    <p:spTree>
      <p:nvGrpSpPr>
        <p:cNvPr id="42" name="Shape 42"/>
        <p:cNvGrpSpPr/>
        <p:nvPr/>
      </p:nvGrpSpPr>
      <p:grpSpPr>
        <a:xfrm>
          <a:off x="0" y="0"/>
          <a:ext cx="0" cy="0"/>
          <a:chOff x="0" y="0"/>
          <a:chExt cx="0" cy="0"/>
        </a:xfrm>
      </p:grpSpPr>
      <p:sp>
        <p:nvSpPr>
          <p:cNvPr id="43" name="Google Shape;43;p5"/>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44" name="Google Shape;44;p5"/>
          <p:cNvSpPr txBox="1"/>
          <p:nvPr>
            <p:ph idx="1" type="body"/>
          </p:nvPr>
        </p:nvSpPr>
        <p:spPr>
          <a:xfrm>
            <a:off x="1096963" y="1846263"/>
            <a:ext cx="10058400" cy="4022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 name="Google Shape;45;p5"/>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050">
                <a:solidFill>
                  <a:srgbClr val="FFFFFF"/>
                </a:solidFill>
                <a:latin typeface="Calibri"/>
                <a:ea typeface="Calibri"/>
                <a:cs typeface="Calibri"/>
                <a:sym typeface="Calibri"/>
              </a:defRPr>
            </a:lvl1pPr>
            <a:lvl2pPr indent="0" lvl="1" marL="0" marR="0" algn="r">
              <a:spcBef>
                <a:spcPts val="0"/>
              </a:spcBef>
              <a:spcAft>
                <a:spcPts val="0"/>
              </a:spcAft>
              <a:buNone/>
              <a:defRPr sz="1050">
                <a:solidFill>
                  <a:srgbClr val="FFFFFF"/>
                </a:solidFill>
                <a:latin typeface="Calibri"/>
                <a:ea typeface="Calibri"/>
                <a:cs typeface="Calibri"/>
                <a:sym typeface="Calibri"/>
              </a:defRPr>
            </a:lvl2pPr>
            <a:lvl3pPr indent="0" lvl="2" marL="0" marR="0" algn="r">
              <a:spcBef>
                <a:spcPts val="0"/>
              </a:spcBef>
              <a:spcAft>
                <a:spcPts val="0"/>
              </a:spcAft>
              <a:buNone/>
              <a:defRPr sz="1050">
                <a:solidFill>
                  <a:srgbClr val="FFFFFF"/>
                </a:solidFill>
                <a:latin typeface="Calibri"/>
                <a:ea typeface="Calibri"/>
                <a:cs typeface="Calibri"/>
                <a:sym typeface="Calibri"/>
              </a:defRPr>
            </a:lvl3pPr>
            <a:lvl4pPr indent="0" lvl="3" marL="0" marR="0" algn="r">
              <a:spcBef>
                <a:spcPts val="0"/>
              </a:spcBef>
              <a:spcAft>
                <a:spcPts val="0"/>
              </a:spcAft>
              <a:buNone/>
              <a:defRPr sz="1050">
                <a:solidFill>
                  <a:srgbClr val="FFFFFF"/>
                </a:solidFill>
                <a:latin typeface="Calibri"/>
                <a:ea typeface="Calibri"/>
                <a:cs typeface="Calibri"/>
                <a:sym typeface="Calibri"/>
              </a:defRPr>
            </a:lvl4pPr>
            <a:lvl5pPr indent="0" lvl="4" marL="0" marR="0" algn="r">
              <a:spcBef>
                <a:spcPts val="0"/>
              </a:spcBef>
              <a:spcAft>
                <a:spcPts val="0"/>
              </a:spcAft>
              <a:buNone/>
              <a:defRPr sz="1050">
                <a:solidFill>
                  <a:srgbClr val="FFFFFF"/>
                </a:solidFill>
                <a:latin typeface="Calibri"/>
                <a:ea typeface="Calibri"/>
                <a:cs typeface="Calibri"/>
                <a:sym typeface="Calibri"/>
              </a:defRPr>
            </a:lvl5pPr>
            <a:lvl6pPr indent="0" lvl="5" marL="0" marR="0" algn="r">
              <a:spcBef>
                <a:spcPts val="0"/>
              </a:spcBef>
              <a:spcAft>
                <a:spcPts val="0"/>
              </a:spcAft>
              <a:buNone/>
              <a:defRPr sz="1050">
                <a:solidFill>
                  <a:srgbClr val="FFFFFF"/>
                </a:solidFill>
                <a:latin typeface="Calibri"/>
                <a:ea typeface="Calibri"/>
                <a:cs typeface="Calibri"/>
                <a:sym typeface="Calibri"/>
              </a:defRPr>
            </a:lvl6pPr>
            <a:lvl7pPr indent="0" lvl="6" marL="0" marR="0" algn="r">
              <a:spcBef>
                <a:spcPts val="0"/>
              </a:spcBef>
              <a:spcAft>
                <a:spcPts val="0"/>
              </a:spcAft>
              <a:buNone/>
              <a:defRPr sz="1050">
                <a:solidFill>
                  <a:srgbClr val="FFFFFF"/>
                </a:solidFill>
                <a:latin typeface="Calibri"/>
                <a:ea typeface="Calibri"/>
                <a:cs typeface="Calibri"/>
                <a:sym typeface="Calibri"/>
              </a:defRPr>
            </a:lvl7pPr>
            <a:lvl8pPr indent="0" lvl="7" marL="0" marR="0" algn="r">
              <a:spcBef>
                <a:spcPts val="0"/>
              </a:spcBef>
              <a:spcAft>
                <a:spcPts val="0"/>
              </a:spcAft>
              <a:buNone/>
              <a:defRPr sz="1050">
                <a:solidFill>
                  <a:srgbClr val="FFFFFF"/>
                </a:solidFill>
                <a:latin typeface="Calibri"/>
                <a:ea typeface="Calibri"/>
                <a:cs typeface="Calibri"/>
                <a:sym typeface="Calibri"/>
              </a:defRPr>
            </a:lvl8pPr>
            <a:lvl9pPr indent="0" lvl="8" marL="0" marR="0" algn="r">
              <a:spcBef>
                <a:spcPts val="0"/>
              </a:spcBef>
              <a:spcAft>
                <a:spcPts val="0"/>
              </a:spcAft>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兩項物件" type="twoObj">
  <p:cSld name="TWO_OBJECTS">
    <p:spTree>
      <p:nvGrpSpPr>
        <p:cNvPr id="326" name="Shape 326"/>
        <p:cNvGrpSpPr/>
        <p:nvPr/>
      </p:nvGrpSpPr>
      <p:grpSpPr>
        <a:xfrm>
          <a:off x="0" y="0"/>
          <a:ext cx="0" cy="0"/>
          <a:chOff x="0" y="0"/>
          <a:chExt cx="0" cy="0"/>
        </a:xfrm>
      </p:grpSpPr>
      <p:sp>
        <p:nvSpPr>
          <p:cNvPr id="327" name="Google Shape;327;p44"/>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4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44"/>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44"/>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對" type="twoTxTwoObj">
  <p:cSld name="TWO_OBJECTS_WITH_TEXT">
    <p:spTree>
      <p:nvGrpSpPr>
        <p:cNvPr id="333" name="Shape 333"/>
        <p:cNvGrpSpPr/>
        <p:nvPr/>
      </p:nvGrpSpPr>
      <p:grpSpPr>
        <a:xfrm>
          <a:off x="0" y="0"/>
          <a:ext cx="0" cy="0"/>
          <a:chOff x="0" y="0"/>
          <a:chExt cx="0" cy="0"/>
        </a:xfrm>
      </p:grpSpPr>
      <p:sp>
        <p:nvSpPr>
          <p:cNvPr id="334" name="Google Shape;334;p45"/>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45"/>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6" name="Google Shape;336;p45"/>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45"/>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8" name="Google Shape;338;p45"/>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4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4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45"/>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只有標題" type="titleOnly">
  <p:cSld name="TITLE_ONLY">
    <p:spTree>
      <p:nvGrpSpPr>
        <p:cNvPr id="342" name="Shape 342"/>
        <p:cNvGrpSpPr/>
        <p:nvPr/>
      </p:nvGrpSpPr>
      <p:grpSpPr>
        <a:xfrm>
          <a:off x="0" y="0"/>
          <a:ext cx="0" cy="0"/>
          <a:chOff x="0" y="0"/>
          <a:chExt cx="0" cy="0"/>
        </a:xfrm>
      </p:grpSpPr>
      <p:sp>
        <p:nvSpPr>
          <p:cNvPr id="343" name="Google Shape;343;p46"/>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4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 name="Google Shape;345;p46"/>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46"/>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347" name="Shape 347"/>
        <p:cNvGrpSpPr/>
        <p:nvPr/>
      </p:nvGrpSpPr>
      <p:grpSpPr>
        <a:xfrm>
          <a:off x="0" y="0"/>
          <a:ext cx="0" cy="0"/>
          <a:chOff x="0" y="0"/>
          <a:chExt cx="0" cy="0"/>
        </a:xfrm>
      </p:grpSpPr>
      <p:sp>
        <p:nvSpPr>
          <p:cNvPr id="348" name="Google Shape;348;p4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4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47"/>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內容" type="objTx">
  <p:cSld name="OBJECT_WITH_CAPTION_TEXT">
    <p:spTree>
      <p:nvGrpSpPr>
        <p:cNvPr id="351" name="Shape 351"/>
        <p:cNvGrpSpPr/>
        <p:nvPr/>
      </p:nvGrpSpPr>
      <p:grpSpPr>
        <a:xfrm>
          <a:off x="0" y="0"/>
          <a:ext cx="0" cy="0"/>
          <a:chOff x="0" y="0"/>
          <a:chExt cx="0" cy="0"/>
        </a:xfrm>
      </p:grpSpPr>
      <p:sp>
        <p:nvSpPr>
          <p:cNvPr id="352" name="Google Shape;352;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Microsoft JhengHe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48"/>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4" name="Google Shape;354;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5" name="Google Shape;355;p4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4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48"/>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圖片" type="picTx">
  <p:cSld name="PICTURE_WITH_CAPTION_TEXT">
    <p:spTree>
      <p:nvGrpSpPr>
        <p:cNvPr id="358" name="Shape 358"/>
        <p:cNvGrpSpPr/>
        <p:nvPr/>
      </p:nvGrpSpPr>
      <p:grpSpPr>
        <a:xfrm>
          <a:off x="0" y="0"/>
          <a:ext cx="0" cy="0"/>
          <a:chOff x="0" y="0"/>
          <a:chExt cx="0" cy="0"/>
        </a:xfrm>
      </p:grpSpPr>
      <p:sp>
        <p:nvSpPr>
          <p:cNvPr id="359" name="Google Shape;359;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Microsoft JhengHe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49"/>
          <p:cNvSpPr/>
          <p:nvPr>
            <p:ph idx="2" type="pic"/>
          </p:nvPr>
        </p:nvSpPr>
        <p:spPr>
          <a:xfrm>
            <a:off x="5183188" y="987427"/>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icrosoft JhengHei"/>
                <a:ea typeface="Microsoft JhengHei"/>
                <a:cs typeface="Microsoft JhengHei"/>
                <a:sym typeface="Microsoft JhengHe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Microsoft JhengHei"/>
                <a:ea typeface="Microsoft JhengHei"/>
                <a:cs typeface="Microsoft JhengHei"/>
                <a:sym typeface="Microsoft JhengHe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icrosoft JhengHei"/>
                <a:ea typeface="Microsoft JhengHei"/>
                <a:cs typeface="Microsoft JhengHei"/>
                <a:sym typeface="Microsoft JhengHe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icrosoft JhengHei"/>
                <a:ea typeface="Microsoft JhengHei"/>
                <a:cs typeface="Microsoft JhengHei"/>
                <a:sym typeface="Microsoft JhengHe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icrosoft JhengHei"/>
                <a:ea typeface="Microsoft JhengHei"/>
                <a:cs typeface="Microsoft JhengHei"/>
                <a:sym typeface="Microsoft JhengHe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61" name="Google Shape;361;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2" name="Google Shape;362;p4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3" name="Google Shape;363;p4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49"/>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及直排文字" type="vertTx">
  <p:cSld name="VERTICAL_TEXT">
    <p:spTree>
      <p:nvGrpSpPr>
        <p:cNvPr id="365" name="Shape 365"/>
        <p:cNvGrpSpPr/>
        <p:nvPr/>
      </p:nvGrpSpPr>
      <p:grpSpPr>
        <a:xfrm>
          <a:off x="0" y="0"/>
          <a:ext cx="0" cy="0"/>
          <a:chOff x="0" y="0"/>
          <a:chExt cx="0" cy="0"/>
        </a:xfrm>
      </p:grpSpPr>
      <p:sp>
        <p:nvSpPr>
          <p:cNvPr id="366" name="Google Shape;366;p50"/>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5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5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 name="Google Shape;370;p50"/>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直排標題及文字" type="vertTitleAndTx">
  <p:cSld name="VERTICAL_TITLE_AND_VERTICAL_TEXT">
    <p:spTree>
      <p:nvGrpSpPr>
        <p:cNvPr id="371" name="Shape 371"/>
        <p:cNvGrpSpPr/>
        <p:nvPr/>
      </p:nvGrpSpPr>
      <p:grpSpPr>
        <a:xfrm>
          <a:off x="0" y="0"/>
          <a:ext cx="0" cy="0"/>
          <a:chOff x="0" y="0"/>
          <a:chExt cx="0" cy="0"/>
        </a:xfrm>
      </p:grpSpPr>
      <p:sp>
        <p:nvSpPr>
          <p:cNvPr id="372" name="Google Shape;372;p51"/>
          <p:cNvSpPr txBox="1"/>
          <p:nvPr>
            <p:ph type="title"/>
          </p:nvPr>
        </p:nvSpPr>
        <p:spPr>
          <a:xfrm rot="5400000">
            <a:off x="7133432"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51"/>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5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5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51"/>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兩項物件" type="twoObj">
  <p:cSld name="TWO_OBJECTS">
    <p:spTree>
      <p:nvGrpSpPr>
        <p:cNvPr id="48" name="Shape 48"/>
        <p:cNvGrpSpPr/>
        <p:nvPr/>
      </p:nvGrpSpPr>
      <p:grpSpPr>
        <a:xfrm>
          <a:off x="0" y="0"/>
          <a:ext cx="0" cy="0"/>
          <a:chOff x="0" y="0"/>
          <a:chExt cx="0" cy="0"/>
        </a:xfrm>
      </p:grpSpPr>
      <p:sp>
        <p:nvSpPr>
          <p:cNvPr id="49" name="Google Shape;49;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50" name="Google Shape;50;p6"/>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6"/>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6"/>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050">
                <a:solidFill>
                  <a:srgbClr val="FFFFFF"/>
                </a:solidFill>
                <a:latin typeface="Calibri"/>
                <a:ea typeface="Calibri"/>
                <a:cs typeface="Calibri"/>
                <a:sym typeface="Calibri"/>
              </a:defRPr>
            </a:lvl1pPr>
            <a:lvl2pPr indent="0" lvl="1" marL="0" marR="0" algn="r">
              <a:spcBef>
                <a:spcPts val="0"/>
              </a:spcBef>
              <a:spcAft>
                <a:spcPts val="0"/>
              </a:spcAft>
              <a:buNone/>
              <a:defRPr sz="1050">
                <a:solidFill>
                  <a:srgbClr val="FFFFFF"/>
                </a:solidFill>
                <a:latin typeface="Calibri"/>
                <a:ea typeface="Calibri"/>
                <a:cs typeface="Calibri"/>
                <a:sym typeface="Calibri"/>
              </a:defRPr>
            </a:lvl2pPr>
            <a:lvl3pPr indent="0" lvl="2" marL="0" marR="0" algn="r">
              <a:spcBef>
                <a:spcPts val="0"/>
              </a:spcBef>
              <a:spcAft>
                <a:spcPts val="0"/>
              </a:spcAft>
              <a:buNone/>
              <a:defRPr sz="1050">
                <a:solidFill>
                  <a:srgbClr val="FFFFFF"/>
                </a:solidFill>
                <a:latin typeface="Calibri"/>
                <a:ea typeface="Calibri"/>
                <a:cs typeface="Calibri"/>
                <a:sym typeface="Calibri"/>
              </a:defRPr>
            </a:lvl3pPr>
            <a:lvl4pPr indent="0" lvl="3" marL="0" marR="0" algn="r">
              <a:spcBef>
                <a:spcPts val="0"/>
              </a:spcBef>
              <a:spcAft>
                <a:spcPts val="0"/>
              </a:spcAft>
              <a:buNone/>
              <a:defRPr sz="1050">
                <a:solidFill>
                  <a:srgbClr val="FFFFFF"/>
                </a:solidFill>
                <a:latin typeface="Calibri"/>
                <a:ea typeface="Calibri"/>
                <a:cs typeface="Calibri"/>
                <a:sym typeface="Calibri"/>
              </a:defRPr>
            </a:lvl4pPr>
            <a:lvl5pPr indent="0" lvl="4" marL="0" marR="0" algn="r">
              <a:spcBef>
                <a:spcPts val="0"/>
              </a:spcBef>
              <a:spcAft>
                <a:spcPts val="0"/>
              </a:spcAft>
              <a:buNone/>
              <a:defRPr sz="1050">
                <a:solidFill>
                  <a:srgbClr val="FFFFFF"/>
                </a:solidFill>
                <a:latin typeface="Calibri"/>
                <a:ea typeface="Calibri"/>
                <a:cs typeface="Calibri"/>
                <a:sym typeface="Calibri"/>
              </a:defRPr>
            </a:lvl5pPr>
            <a:lvl6pPr indent="0" lvl="5" marL="0" marR="0" algn="r">
              <a:spcBef>
                <a:spcPts val="0"/>
              </a:spcBef>
              <a:spcAft>
                <a:spcPts val="0"/>
              </a:spcAft>
              <a:buNone/>
              <a:defRPr sz="1050">
                <a:solidFill>
                  <a:srgbClr val="FFFFFF"/>
                </a:solidFill>
                <a:latin typeface="Calibri"/>
                <a:ea typeface="Calibri"/>
                <a:cs typeface="Calibri"/>
                <a:sym typeface="Calibri"/>
              </a:defRPr>
            </a:lvl6pPr>
            <a:lvl7pPr indent="0" lvl="6" marL="0" marR="0" algn="r">
              <a:spcBef>
                <a:spcPts val="0"/>
              </a:spcBef>
              <a:spcAft>
                <a:spcPts val="0"/>
              </a:spcAft>
              <a:buNone/>
              <a:defRPr sz="1050">
                <a:solidFill>
                  <a:srgbClr val="FFFFFF"/>
                </a:solidFill>
                <a:latin typeface="Calibri"/>
                <a:ea typeface="Calibri"/>
                <a:cs typeface="Calibri"/>
                <a:sym typeface="Calibri"/>
              </a:defRPr>
            </a:lvl7pPr>
            <a:lvl8pPr indent="0" lvl="7" marL="0" marR="0" algn="r">
              <a:spcBef>
                <a:spcPts val="0"/>
              </a:spcBef>
              <a:spcAft>
                <a:spcPts val="0"/>
              </a:spcAft>
              <a:buNone/>
              <a:defRPr sz="1050">
                <a:solidFill>
                  <a:srgbClr val="FFFFFF"/>
                </a:solidFill>
                <a:latin typeface="Calibri"/>
                <a:ea typeface="Calibri"/>
                <a:cs typeface="Calibri"/>
                <a:sym typeface="Calibri"/>
              </a:defRPr>
            </a:lvl8pPr>
            <a:lvl9pPr indent="0" lvl="8" marL="0" marR="0" algn="r">
              <a:spcBef>
                <a:spcPts val="0"/>
              </a:spcBef>
              <a:spcAft>
                <a:spcPts val="0"/>
              </a:spcAft>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對" type="twoTxTwoObj">
  <p:cSld name="TWO_OBJECTS_WITH_TEXT">
    <p:spTree>
      <p:nvGrpSpPr>
        <p:cNvPr id="55" name="Shape 55"/>
        <p:cNvGrpSpPr/>
        <p:nvPr/>
      </p:nvGrpSpPr>
      <p:grpSpPr>
        <a:xfrm>
          <a:off x="0" y="0"/>
          <a:ext cx="0" cy="0"/>
          <a:chOff x="0" y="0"/>
          <a:chExt cx="0" cy="0"/>
        </a:xfrm>
      </p:grpSpPr>
      <p:sp>
        <p:nvSpPr>
          <p:cNvPr id="56" name="Google Shape;56;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57" name="Google Shape;57;p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8" name="Google Shape;58;p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0" name="Google Shape;60;p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7"/>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050">
                <a:solidFill>
                  <a:srgbClr val="FFFFFF"/>
                </a:solidFill>
                <a:latin typeface="Calibri"/>
                <a:ea typeface="Calibri"/>
                <a:cs typeface="Calibri"/>
                <a:sym typeface="Calibri"/>
              </a:defRPr>
            </a:lvl1pPr>
            <a:lvl2pPr indent="0" lvl="1" marL="0" marR="0" algn="r">
              <a:spcBef>
                <a:spcPts val="0"/>
              </a:spcBef>
              <a:spcAft>
                <a:spcPts val="0"/>
              </a:spcAft>
              <a:buNone/>
              <a:defRPr sz="1050">
                <a:solidFill>
                  <a:srgbClr val="FFFFFF"/>
                </a:solidFill>
                <a:latin typeface="Calibri"/>
                <a:ea typeface="Calibri"/>
                <a:cs typeface="Calibri"/>
                <a:sym typeface="Calibri"/>
              </a:defRPr>
            </a:lvl2pPr>
            <a:lvl3pPr indent="0" lvl="2" marL="0" marR="0" algn="r">
              <a:spcBef>
                <a:spcPts val="0"/>
              </a:spcBef>
              <a:spcAft>
                <a:spcPts val="0"/>
              </a:spcAft>
              <a:buNone/>
              <a:defRPr sz="1050">
                <a:solidFill>
                  <a:srgbClr val="FFFFFF"/>
                </a:solidFill>
                <a:latin typeface="Calibri"/>
                <a:ea typeface="Calibri"/>
                <a:cs typeface="Calibri"/>
                <a:sym typeface="Calibri"/>
              </a:defRPr>
            </a:lvl3pPr>
            <a:lvl4pPr indent="0" lvl="3" marL="0" marR="0" algn="r">
              <a:spcBef>
                <a:spcPts val="0"/>
              </a:spcBef>
              <a:spcAft>
                <a:spcPts val="0"/>
              </a:spcAft>
              <a:buNone/>
              <a:defRPr sz="1050">
                <a:solidFill>
                  <a:srgbClr val="FFFFFF"/>
                </a:solidFill>
                <a:latin typeface="Calibri"/>
                <a:ea typeface="Calibri"/>
                <a:cs typeface="Calibri"/>
                <a:sym typeface="Calibri"/>
              </a:defRPr>
            </a:lvl4pPr>
            <a:lvl5pPr indent="0" lvl="4" marL="0" marR="0" algn="r">
              <a:spcBef>
                <a:spcPts val="0"/>
              </a:spcBef>
              <a:spcAft>
                <a:spcPts val="0"/>
              </a:spcAft>
              <a:buNone/>
              <a:defRPr sz="1050">
                <a:solidFill>
                  <a:srgbClr val="FFFFFF"/>
                </a:solidFill>
                <a:latin typeface="Calibri"/>
                <a:ea typeface="Calibri"/>
                <a:cs typeface="Calibri"/>
                <a:sym typeface="Calibri"/>
              </a:defRPr>
            </a:lvl5pPr>
            <a:lvl6pPr indent="0" lvl="5" marL="0" marR="0" algn="r">
              <a:spcBef>
                <a:spcPts val="0"/>
              </a:spcBef>
              <a:spcAft>
                <a:spcPts val="0"/>
              </a:spcAft>
              <a:buNone/>
              <a:defRPr sz="1050">
                <a:solidFill>
                  <a:srgbClr val="FFFFFF"/>
                </a:solidFill>
                <a:latin typeface="Calibri"/>
                <a:ea typeface="Calibri"/>
                <a:cs typeface="Calibri"/>
                <a:sym typeface="Calibri"/>
              </a:defRPr>
            </a:lvl6pPr>
            <a:lvl7pPr indent="0" lvl="6" marL="0" marR="0" algn="r">
              <a:spcBef>
                <a:spcPts val="0"/>
              </a:spcBef>
              <a:spcAft>
                <a:spcPts val="0"/>
              </a:spcAft>
              <a:buNone/>
              <a:defRPr sz="1050">
                <a:solidFill>
                  <a:srgbClr val="FFFFFF"/>
                </a:solidFill>
                <a:latin typeface="Calibri"/>
                <a:ea typeface="Calibri"/>
                <a:cs typeface="Calibri"/>
                <a:sym typeface="Calibri"/>
              </a:defRPr>
            </a:lvl7pPr>
            <a:lvl8pPr indent="0" lvl="7" marL="0" marR="0" algn="r">
              <a:spcBef>
                <a:spcPts val="0"/>
              </a:spcBef>
              <a:spcAft>
                <a:spcPts val="0"/>
              </a:spcAft>
              <a:buNone/>
              <a:defRPr sz="1050">
                <a:solidFill>
                  <a:srgbClr val="FFFFFF"/>
                </a:solidFill>
                <a:latin typeface="Calibri"/>
                <a:ea typeface="Calibri"/>
                <a:cs typeface="Calibri"/>
                <a:sym typeface="Calibri"/>
              </a:defRPr>
            </a:lvl8pPr>
            <a:lvl9pPr indent="0" lvl="8" marL="0" marR="0" algn="r">
              <a:spcBef>
                <a:spcPts val="0"/>
              </a:spcBef>
              <a:spcAft>
                <a:spcPts val="0"/>
              </a:spcAft>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只有標題" type="titleOnly">
  <p:cSld name="TITLE_ONLY">
    <p:spTree>
      <p:nvGrpSpPr>
        <p:cNvPr id="64" name="Shape 64"/>
        <p:cNvGrpSpPr/>
        <p:nvPr/>
      </p:nvGrpSpPr>
      <p:grpSpPr>
        <a:xfrm>
          <a:off x="0" y="0"/>
          <a:ext cx="0" cy="0"/>
          <a:chOff x="0" y="0"/>
          <a:chExt cx="0" cy="0"/>
        </a:xfrm>
      </p:grpSpPr>
      <p:sp>
        <p:nvSpPr>
          <p:cNvPr id="65" name="Google Shape;65;p8"/>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6" name="Google Shape;66;p8"/>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050">
                <a:solidFill>
                  <a:srgbClr val="FFFFFF"/>
                </a:solidFill>
                <a:latin typeface="Calibri"/>
                <a:ea typeface="Calibri"/>
                <a:cs typeface="Calibri"/>
                <a:sym typeface="Calibri"/>
              </a:defRPr>
            </a:lvl1pPr>
            <a:lvl2pPr indent="0" lvl="1" marL="0" marR="0" algn="r">
              <a:spcBef>
                <a:spcPts val="0"/>
              </a:spcBef>
              <a:spcAft>
                <a:spcPts val="0"/>
              </a:spcAft>
              <a:buNone/>
              <a:defRPr sz="1050">
                <a:solidFill>
                  <a:srgbClr val="FFFFFF"/>
                </a:solidFill>
                <a:latin typeface="Calibri"/>
                <a:ea typeface="Calibri"/>
                <a:cs typeface="Calibri"/>
                <a:sym typeface="Calibri"/>
              </a:defRPr>
            </a:lvl2pPr>
            <a:lvl3pPr indent="0" lvl="2" marL="0" marR="0" algn="r">
              <a:spcBef>
                <a:spcPts val="0"/>
              </a:spcBef>
              <a:spcAft>
                <a:spcPts val="0"/>
              </a:spcAft>
              <a:buNone/>
              <a:defRPr sz="1050">
                <a:solidFill>
                  <a:srgbClr val="FFFFFF"/>
                </a:solidFill>
                <a:latin typeface="Calibri"/>
                <a:ea typeface="Calibri"/>
                <a:cs typeface="Calibri"/>
                <a:sym typeface="Calibri"/>
              </a:defRPr>
            </a:lvl3pPr>
            <a:lvl4pPr indent="0" lvl="3" marL="0" marR="0" algn="r">
              <a:spcBef>
                <a:spcPts val="0"/>
              </a:spcBef>
              <a:spcAft>
                <a:spcPts val="0"/>
              </a:spcAft>
              <a:buNone/>
              <a:defRPr sz="1050">
                <a:solidFill>
                  <a:srgbClr val="FFFFFF"/>
                </a:solidFill>
                <a:latin typeface="Calibri"/>
                <a:ea typeface="Calibri"/>
                <a:cs typeface="Calibri"/>
                <a:sym typeface="Calibri"/>
              </a:defRPr>
            </a:lvl4pPr>
            <a:lvl5pPr indent="0" lvl="4" marL="0" marR="0" algn="r">
              <a:spcBef>
                <a:spcPts val="0"/>
              </a:spcBef>
              <a:spcAft>
                <a:spcPts val="0"/>
              </a:spcAft>
              <a:buNone/>
              <a:defRPr sz="1050">
                <a:solidFill>
                  <a:srgbClr val="FFFFFF"/>
                </a:solidFill>
                <a:latin typeface="Calibri"/>
                <a:ea typeface="Calibri"/>
                <a:cs typeface="Calibri"/>
                <a:sym typeface="Calibri"/>
              </a:defRPr>
            </a:lvl5pPr>
            <a:lvl6pPr indent="0" lvl="5" marL="0" marR="0" algn="r">
              <a:spcBef>
                <a:spcPts val="0"/>
              </a:spcBef>
              <a:spcAft>
                <a:spcPts val="0"/>
              </a:spcAft>
              <a:buNone/>
              <a:defRPr sz="1050">
                <a:solidFill>
                  <a:srgbClr val="FFFFFF"/>
                </a:solidFill>
                <a:latin typeface="Calibri"/>
                <a:ea typeface="Calibri"/>
                <a:cs typeface="Calibri"/>
                <a:sym typeface="Calibri"/>
              </a:defRPr>
            </a:lvl6pPr>
            <a:lvl7pPr indent="0" lvl="6" marL="0" marR="0" algn="r">
              <a:spcBef>
                <a:spcPts val="0"/>
              </a:spcBef>
              <a:spcAft>
                <a:spcPts val="0"/>
              </a:spcAft>
              <a:buNone/>
              <a:defRPr sz="1050">
                <a:solidFill>
                  <a:srgbClr val="FFFFFF"/>
                </a:solidFill>
                <a:latin typeface="Calibri"/>
                <a:ea typeface="Calibri"/>
                <a:cs typeface="Calibri"/>
                <a:sym typeface="Calibri"/>
              </a:defRPr>
            </a:lvl7pPr>
            <a:lvl8pPr indent="0" lvl="7" marL="0" marR="0" algn="r">
              <a:spcBef>
                <a:spcPts val="0"/>
              </a:spcBef>
              <a:spcAft>
                <a:spcPts val="0"/>
              </a:spcAft>
              <a:buNone/>
              <a:defRPr sz="1050">
                <a:solidFill>
                  <a:srgbClr val="FFFFFF"/>
                </a:solidFill>
                <a:latin typeface="Calibri"/>
                <a:ea typeface="Calibri"/>
                <a:cs typeface="Calibri"/>
                <a:sym typeface="Calibri"/>
              </a:defRPr>
            </a:lvl8pPr>
            <a:lvl9pPr indent="0" lvl="8" marL="0" marR="0" algn="r">
              <a:spcBef>
                <a:spcPts val="0"/>
              </a:spcBef>
              <a:spcAft>
                <a:spcPts val="0"/>
              </a:spcAft>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內容" showMasterSp="0"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0" y="0"/>
            <a:ext cx="40513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040188" y="0"/>
            <a:ext cx="635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b="0" sz="3600">
                <a:solidFill>
                  <a:srgbClr val="FFFFFF"/>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73" name="Google Shape;73;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9"/>
          <p:cNvSpPr txBox="1"/>
          <p:nvPr>
            <p:ph idx="10" type="dt"/>
          </p:nvPr>
        </p:nvSpPr>
        <p:spPr>
          <a:xfrm>
            <a:off x="465138" y="6459538"/>
            <a:ext cx="261937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800600" y="6459538"/>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050">
                <a:solidFill>
                  <a:schemeClr val="dk2"/>
                </a:solidFill>
                <a:latin typeface="Calibri"/>
                <a:ea typeface="Calibri"/>
                <a:cs typeface="Calibri"/>
                <a:sym typeface="Calibri"/>
              </a:defRPr>
            </a:lvl1pPr>
            <a:lvl2pPr indent="0" lvl="1" marL="0" marR="0" algn="r">
              <a:spcBef>
                <a:spcPts val="0"/>
              </a:spcBef>
              <a:spcAft>
                <a:spcPts val="0"/>
              </a:spcAft>
              <a:buNone/>
              <a:defRPr sz="1050">
                <a:solidFill>
                  <a:schemeClr val="dk2"/>
                </a:solidFill>
                <a:latin typeface="Calibri"/>
                <a:ea typeface="Calibri"/>
                <a:cs typeface="Calibri"/>
                <a:sym typeface="Calibri"/>
              </a:defRPr>
            </a:lvl2pPr>
            <a:lvl3pPr indent="0" lvl="2" marL="0" marR="0" algn="r">
              <a:spcBef>
                <a:spcPts val="0"/>
              </a:spcBef>
              <a:spcAft>
                <a:spcPts val="0"/>
              </a:spcAft>
              <a:buNone/>
              <a:defRPr sz="1050">
                <a:solidFill>
                  <a:schemeClr val="dk2"/>
                </a:solidFill>
                <a:latin typeface="Calibri"/>
                <a:ea typeface="Calibri"/>
                <a:cs typeface="Calibri"/>
                <a:sym typeface="Calibri"/>
              </a:defRPr>
            </a:lvl3pPr>
            <a:lvl4pPr indent="0" lvl="3" marL="0" marR="0" algn="r">
              <a:spcBef>
                <a:spcPts val="0"/>
              </a:spcBef>
              <a:spcAft>
                <a:spcPts val="0"/>
              </a:spcAft>
              <a:buNone/>
              <a:defRPr sz="1050">
                <a:solidFill>
                  <a:schemeClr val="dk2"/>
                </a:solidFill>
                <a:latin typeface="Calibri"/>
                <a:ea typeface="Calibri"/>
                <a:cs typeface="Calibri"/>
                <a:sym typeface="Calibri"/>
              </a:defRPr>
            </a:lvl4pPr>
            <a:lvl5pPr indent="0" lvl="4" marL="0" marR="0" algn="r">
              <a:spcBef>
                <a:spcPts val="0"/>
              </a:spcBef>
              <a:spcAft>
                <a:spcPts val="0"/>
              </a:spcAft>
              <a:buNone/>
              <a:defRPr sz="1050">
                <a:solidFill>
                  <a:schemeClr val="dk2"/>
                </a:solidFill>
                <a:latin typeface="Calibri"/>
                <a:ea typeface="Calibri"/>
                <a:cs typeface="Calibri"/>
                <a:sym typeface="Calibri"/>
              </a:defRPr>
            </a:lvl5pPr>
            <a:lvl6pPr indent="0" lvl="5" marL="0" marR="0" algn="r">
              <a:spcBef>
                <a:spcPts val="0"/>
              </a:spcBef>
              <a:spcAft>
                <a:spcPts val="0"/>
              </a:spcAft>
              <a:buNone/>
              <a:defRPr sz="1050">
                <a:solidFill>
                  <a:schemeClr val="dk2"/>
                </a:solidFill>
                <a:latin typeface="Calibri"/>
                <a:ea typeface="Calibri"/>
                <a:cs typeface="Calibri"/>
                <a:sym typeface="Calibri"/>
              </a:defRPr>
            </a:lvl6pPr>
            <a:lvl7pPr indent="0" lvl="6" marL="0" marR="0" algn="r">
              <a:spcBef>
                <a:spcPts val="0"/>
              </a:spcBef>
              <a:spcAft>
                <a:spcPts val="0"/>
              </a:spcAft>
              <a:buNone/>
              <a:defRPr sz="1050">
                <a:solidFill>
                  <a:schemeClr val="dk2"/>
                </a:solidFill>
                <a:latin typeface="Calibri"/>
                <a:ea typeface="Calibri"/>
                <a:cs typeface="Calibri"/>
                <a:sym typeface="Calibri"/>
              </a:defRPr>
            </a:lvl7pPr>
            <a:lvl8pPr indent="0" lvl="7" marL="0" marR="0" algn="r">
              <a:spcBef>
                <a:spcPts val="0"/>
              </a:spcBef>
              <a:spcAft>
                <a:spcPts val="0"/>
              </a:spcAft>
              <a:buNone/>
              <a:defRPr sz="1050">
                <a:solidFill>
                  <a:schemeClr val="dk2"/>
                </a:solidFill>
                <a:latin typeface="Calibri"/>
                <a:ea typeface="Calibri"/>
                <a:cs typeface="Calibri"/>
                <a:sym typeface="Calibri"/>
              </a:defRPr>
            </a:lvl8pPr>
            <a:lvl9pPr indent="0" lvl="8" marL="0" marR="0" algn="r">
              <a:spcBef>
                <a:spcPts val="0"/>
              </a:spcBef>
              <a:spcAft>
                <a:spcPts val="0"/>
              </a:spcAft>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含標題的圖片" showMasterSp="0"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0" y="4914900"/>
            <a:ext cx="12188825" cy="6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SzPts val="1400"/>
              <a:buNone/>
              <a:defRPr b="0" sz="3600">
                <a:solidFill>
                  <a:srgbClr val="FFFFFF"/>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82" name="Google Shape;82;p10"/>
          <p:cNvSpPr/>
          <p:nvPr>
            <p:ph idx="2" type="pic"/>
          </p:nvPr>
        </p:nvSpPr>
        <p:spPr>
          <a:xfrm>
            <a:off x="15" y="0"/>
            <a:ext cx="12191985"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404040"/>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404040"/>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404040"/>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404040"/>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83" name="Google Shape;83;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0"/>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050">
                <a:solidFill>
                  <a:srgbClr val="FFFFFF"/>
                </a:solidFill>
                <a:latin typeface="Calibri"/>
                <a:ea typeface="Calibri"/>
                <a:cs typeface="Calibri"/>
                <a:sym typeface="Calibri"/>
              </a:defRPr>
            </a:lvl1pPr>
            <a:lvl2pPr indent="0" lvl="1" marL="0" marR="0" algn="r">
              <a:spcBef>
                <a:spcPts val="0"/>
              </a:spcBef>
              <a:spcAft>
                <a:spcPts val="0"/>
              </a:spcAft>
              <a:buNone/>
              <a:defRPr sz="1050">
                <a:solidFill>
                  <a:srgbClr val="FFFFFF"/>
                </a:solidFill>
                <a:latin typeface="Calibri"/>
                <a:ea typeface="Calibri"/>
                <a:cs typeface="Calibri"/>
                <a:sym typeface="Calibri"/>
              </a:defRPr>
            </a:lvl2pPr>
            <a:lvl3pPr indent="0" lvl="2" marL="0" marR="0" algn="r">
              <a:spcBef>
                <a:spcPts val="0"/>
              </a:spcBef>
              <a:spcAft>
                <a:spcPts val="0"/>
              </a:spcAft>
              <a:buNone/>
              <a:defRPr sz="1050">
                <a:solidFill>
                  <a:srgbClr val="FFFFFF"/>
                </a:solidFill>
                <a:latin typeface="Calibri"/>
                <a:ea typeface="Calibri"/>
                <a:cs typeface="Calibri"/>
                <a:sym typeface="Calibri"/>
              </a:defRPr>
            </a:lvl3pPr>
            <a:lvl4pPr indent="0" lvl="3" marL="0" marR="0" algn="r">
              <a:spcBef>
                <a:spcPts val="0"/>
              </a:spcBef>
              <a:spcAft>
                <a:spcPts val="0"/>
              </a:spcAft>
              <a:buNone/>
              <a:defRPr sz="1050">
                <a:solidFill>
                  <a:srgbClr val="FFFFFF"/>
                </a:solidFill>
                <a:latin typeface="Calibri"/>
                <a:ea typeface="Calibri"/>
                <a:cs typeface="Calibri"/>
                <a:sym typeface="Calibri"/>
              </a:defRPr>
            </a:lvl4pPr>
            <a:lvl5pPr indent="0" lvl="4" marL="0" marR="0" algn="r">
              <a:spcBef>
                <a:spcPts val="0"/>
              </a:spcBef>
              <a:spcAft>
                <a:spcPts val="0"/>
              </a:spcAft>
              <a:buNone/>
              <a:defRPr sz="1050">
                <a:solidFill>
                  <a:srgbClr val="FFFFFF"/>
                </a:solidFill>
                <a:latin typeface="Calibri"/>
                <a:ea typeface="Calibri"/>
                <a:cs typeface="Calibri"/>
                <a:sym typeface="Calibri"/>
              </a:defRPr>
            </a:lvl5pPr>
            <a:lvl6pPr indent="0" lvl="5" marL="0" marR="0" algn="r">
              <a:spcBef>
                <a:spcPts val="0"/>
              </a:spcBef>
              <a:spcAft>
                <a:spcPts val="0"/>
              </a:spcAft>
              <a:buNone/>
              <a:defRPr sz="1050">
                <a:solidFill>
                  <a:srgbClr val="FFFFFF"/>
                </a:solidFill>
                <a:latin typeface="Calibri"/>
                <a:ea typeface="Calibri"/>
                <a:cs typeface="Calibri"/>
                <a:sym typeface="Calibri"/>
              </a:defRPr>
            </a:lvl6pPr>
            <a:lvl7pPr indent="0" lvl="6" marL="0" marR="0" algn="r">
              <a:spcBef>
                <a:spcPts val="0"/>
              </a:spcBef>
              <a:spcAft>
                <a:spcPts val="0"/>
              </a:spcAft>
              <a:buNone/>
              <a:defRPr sz="1050">
                <a:solidFill>
                  <a:srgbClr val="FFFFFF"/>
                </a:solidFill>
                <a:latin typeface="Calibri"/>
                <a:ea typeface="Calibri"/>
                <a:cs typeface="Calibri"/>
                <a:sym typeface="Calibri"/>
              </a:defRPr>
            </a:lvl7pPr>
            <a:lvl8pPr indent="0" lvl="7" marL="0" marR="0" algn="r">
              <a:spcBef>
                <a:spcPts val="0"/>
              </a:spcBef>
              <a:spcAft>
                <a:spcPts val="0"/>
              </a:spcAft>
              <a:buNone/>
              <a:defRPr sz="1050">
                <a:solidFill>
                  <a:srgbClr val="FFFFFF"/>
                </a:solidFill>
                <a:latin typeface="Calibri"/>
                <a:ea typeface="Calibri"/>
                <a:cs typeface="Calibri"/>
                <a:sym typeface="Calibri"/>
              </a:defRPr>
            </a:lvl8pPr>
            <a:lvl9pPr indent="0" lvl="8" marL="0" marR="0" algn="r">
              <a:spcBef>
                <a:spcPts val="0"/>
              </a:spcBef>
              <a:spcAft>
                <a:spcPts val="0"/>
              </a:spcAft>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4.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2" Type="http://schemas.openxmlformats.org/officeDocument/2006/relationships/theme" Target="../theme/theme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125"/>
            <a:ext cx="12192000" cy="66675"/>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9pPr>
          </a:lstStyle>
          <a:p/>
        </p:txBody>
      </p:sp>
      <p:sp>
        <p:nvSpPr>
          <p:cNvPr id="13" name="Google Shape;13;p1"/>
          <p:cNvSpPr txBox="1"/>
          <p:nvPr>
            <p:ph idx="1" type="body"/>
          </p:nvPr>
        </p:nvSpPr>
        <p:spPr>
          <a:xfrm>
            <a:off x="1096963" y="1846263"/>
            <a:ext cx="100584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6963" y="6459538"/>
            <a:ext cx="247332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75" y="6459538"/>
            <a:ext cx="482282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050" u="none" cap="none" strike="noStrike">
                <a:solidFill>
                  <a:srgbClr val="FFFFFF"/>
                </a:solidFill>
                <a:latin typeface="Calibri"/>
                <a:ea typeface="Calibri"/>
                <a:cs typeface="Calibri"/>
                <a:sym typeface="Calibri"/>
              </a:defRPr>
            </a:lvl1pPr>
            <a:lvl2pPr indent="0" lvl="1" marL="0" marR="0" rtl="0" algn="r">
              <a:spcBef>
                <a:spcPts val="0"/>
              </a:spcBef>
              <a:spcAft>
                <a:spcPts val="0"/>
              </a:spcAft>
              <a:buNone/>
              <a:defRPr b="0" i="0" sz="1050" u="none" cap="none" strike="noStrike">
                <a:solidFill>
                  <a:srgbClr val="FFFFFF"/>
                </a:solidFill>
                <a:latin typeface="Calibri"/>
                <a:ea typeface="Calibri"/>
                <a:cs typeface="Calibri"/>
                <a:sym typeface="Calibri"/>
              </a:defRPr>
            </a:lvl2pPr>
            <a:lvl3pPr indent="0" lvl="2" marL="0" marR="0" rtl="0" algn="r">
              <a:spcBef>
                <a:spcPts val="0"/>
              </a:spcBef>
              <a:spcAft>
                <a:spcPts val="0"/>
              </a:spcAft>
              <a:buNone/>
              <a:defRPr b="0" i="0" sz="1050" u="none" cap="none" strike="noStrike">
                <a:solidFill>
                  <a:srgbClr val="FFFFFF"/>
                </a:solidFill>
                <a:latin typeface="Calibri"/>
                <a:ea typeface="Calibri"/>
                <a:cs typeface="Calibri"/>
                <a:sym typeface="Calibri"/>
              </a:defRPr>
            </a:lvl3pPr>
            <a:lvl4pPr indent="0" lvl="3" marL="0" marR="0" rtl="0" algn="r">
              <a:spcBef>
                <a:spcPts val="0"/>
              </a:spcBef>
              <a:spcAft>
                <a:spcPts val="0"/>
              </a:spcAft>
              <a:buNone/>
              <a:defRPr b="0" i="0" sz="1050" u="none" cap="none" strike="noStrike">
                <a:solidFill>
                  <a:srgbClr val="FFFFFF"/>
                </a:solidFill>
                <a:latin typeface="Calibri"/>
                <a:ea typeface="Calibri"/>
                <a:cs typeface="Calibri"/>
                <a:sym typeface="Calibri"/>
              </a:defRPr>
            </a:lvl4pPr>
            <a:lvl5pPr indent="0" lvl="4" marL="0" marR="0" rtl="0" algn="r">
              <a:spcBef>
                <a:spcPts val="0"/>
              </a:spcBef>
              <a:spcAft>
                <a:spcPts val="0"/>
              </a:spcAft>
              <a:buNone/>
              <a:defRPr b="0" i="0" sz="1050" u="none" cap="none" strike="noStrike">
                <a:solidFill>
                  <a:srgbClr val="FFFFFF"/>
                </a:solidFill>
                <a:latin typeface="Calibri"/>
                <a:ea typeface="Calibri"/>
                <a:cs typeface="Calibri"/>
                <a:sym typeface="Calibri"/>
              </a:defRPr>
            </a:lvl5pPr>
            <a:lvl6pPr indent="0" lvl="5" marL="0" marR="0" rtl="0" algn="r">
              <a:spcBef>
                <a:spcPts val="0"/>
              </a:spcBef>
              <a:spcAft>
                <a:spcPts val="0"/>
              </a:spcAft>
              <a:buNone/>
              <a:defRPr b="0" i="0" sz="1050" u="none" cap="none" strike="noStrike">
                <a:solidFill>
                  <a:srgbClr val="FFFFFF"/>
                </a:solidFill>
                <a:latin typeface="Calibri"/>
                <a:ea typeface="Calibri"/>
                <a:cs typeface="Calibri"/>
                <a:sym typeface="Calibri"/>
              </a:defRPr>
            </a:lvl6pPr>
            <a:lvl7pPr indent="0" lvl="6" marL="0" marR="0" rtl="0" algn="r">
              <a:spcBef>
                <a:spcPts val="0"/>
              </a:spcBef>
              <a:spcAft>
                <a:spcPts val="0"/>
              </a:spcAft>
              <a:buNone/>
              <a:defRPr b="0" i="0" sz="1050" u="none" cap="none" strike="noStrike">
                <a:solidFill>
                  <a:srgbClr val="FFFFFF"/>
                </a:solidFill>
                <a:latin typeface="Calibri"/>
                <a:ea typeface="Calibri"/>
                <a:cs typeface="Calibri"/>
                <a:sym typeface="Calibri"/>
              </a:defRPr>
            </a:lvl7pPr>
            <a:lvl8pPr indent="0" lvl="7" marL="0" marR="0" rtl="0" algn="r">
              <a:spcBef>
                <a:spcPts val="0"/>
              </a:spcBef>
              <a:spcAft>
                <a:spcPts val="0"/>
              </a:spcAft>
              <a:buNone/>
              <a:defRPr b="0" i="0" sz="1050" u="none" cap="none" strike="noStrike">
                <a:solidFill>
                  <a:srgbClr val="FFFFFF"/>
                </a:solidFill>
                <a:latin typeface="Calibri"/>
                <a:ea typeface="Calibri"/>
                <a:cs typeface="Calibri"/>
                <a:sym typeface="Calibri"/>
              </a:defRPr>
            </a:lvl8pPr>
            <a:lvl9pPr indent="0" lvl="8" marL="0" marR="0" rtl="0" algn="r">
              <a:spcBef>
                <a:spcPts val="0"/>
              </a:spcBef>
              <a:spcAft>
                <a:spcPts val="0"/>
              </a:spcAft>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1193800" y="1738313"/>
            <a:ext cx="9966325"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 name="Shape 108"/>
        <p:cNvGrpSpPr/>
        <p:nvPr/>
      </p:nvGrpSpPr>
      <p:grpSpPr>
        <a:xfrm>
          <a:off x="0" y="0"/>
          <a:ext cx="0" cy="0"/>
          <a:chOff x="0" y="0"/>
          <a:chExt cx="0" cy="0"/>
        </a:xfrm>
      </p:grpSpPr>
      <p:sp>
        <p:nvSpPr>
          <p:cNvPr id="109" name="Google Shape;109;p14"/>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10" name="Google Shape;110;p14"/>
          <p:cNvSpPr/>
          <p:nvPr/>
        </p:nvSpPr>
        <p:spPr>
          <a:xfrm>
            <a:off x="85344" y="69755"/>
            <a:ext cx="12017828" cy="6693408"/>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111" name="Google Shape;111;p14"/>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Clr>
                <a:schemeClr val="dk2"/>
              </a:buClr>
              <a:buSzPts val="4000"/>
              <a:buFont typeface="Libre Franklin"/>
              <a:buNone/>
              <a:defRPr b="0" i="0" sz="40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2" name="Google Shape;112;p14"/>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80"/>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13" name="Google Shape;113;p14"/>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14" name="Google Shape;114;p14"/>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400">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15" name="Google Shape;115;p14"/>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sz="1400">
                <a:solidFill>
                  <a:srgbClr val="FFFFFF"/>
                </a:solidFill>
                <a:latin typeface="Libre Franklin"/>
                <a:ea typeface="Libre Franklin"/>
                <a:cs typeface="Libre Franklin"/>
                <a:sym typeface="Libre Franklin"/>
              </a:defRPr>
            </a:lvl1pPr>
            <a:lvl2pPr indent="0" lvl="1" marL="0" marR="0" rtl="0" algn="ctr">
              <a:spcBef>
                <a:spcPts val="0"/>
              </a:spcBef>
              <a:buNone/>
              <a:defRPr sz="1400">
                <a:solidFill>
                  <a:srgbClr val="FFFFFF"/>
                </a:solidFill>
                <a:latin typeface="Libre Franklin"/>
                <a:ea typeface="Libre Franklin"/>
                <a:cs typeface="Libre Franklin"/>
                <a:sym typeface="Libre Franklin"/>
              </a:defRPr>
            </a:lvl2pPr>
            <a:lvl3pPr indent="0" lvl="2" marL="0" marR="0" rtl="0" algn="ctr">
              <a:spcBef>
                <a:spcPts val="0"/>
              </a:spcBef>
              <a:buNone/>
              <a:defRPr sz="1400">
                <a:solidFill>
                  <a:srgbClr val="FFFFFF"/>
                </a:solidFill>
                <a:latin typeface="Libre Franklin"/>
                <a:ea typeface="Libre Franklin"/>
                <a:cs typeface="Libre Franklin"/>
                <a:sym typeface="Libre Franklin"/>
              </a:defRPr>
            </a:lvl3pPr>
            <a:lvl4pPr indent="0" lvl="3" marL="0" marR="0" rtl="0" algn="ctr">
              <a:spcBef>
                <a:spcPts val="0"/>
              </a:spcBef>
              <a:buNone/>
              <a:defRPr sz="1400">
                <a:solidFill>
                  <a:srgbClr val="FFFFFF"/>
                </a:solidFill>
                <a:latin typeface="Libre Franklin"/>
                <a:ea typeface="Libre Franklin"/>
                <a:cs typeface="Libre Franklin"/>
                <a:sym typeface="Libre Franklin"/>
              </a:defRPr>
            </a:lvl4pPr>
            <a:lvl5pPr indent="0" lvl="4" marL="0" marR="0" rtl="0" algn="ctr">
              <a:spcBef>
                <a:spcPts val="0"/>
              </a:spcBef>
              <a:buNone/>
              <a:defRPr sz="1400">
                <a:solidFill>
                  <a:srgbClr val="FFFFFF"/>
                </a:solidFill>
                <a:latin typeface="Libre Franklin"/>
                <a:ea typeface="Libre Franklin"/>
                <a:cs typeface="Libre Franklin"/>
                <a:sym typeface="Libre Franklin"/>
              </a:defRPr>
            </a:lvl5pPr>
            <a:lvl6pPr indent="0" lvl="5" marL="0" marR="0" rtl="0" algn="ctr">
              <a:spcBef>
                <a:spcPts val="0"/>
              </a:spcBef>
              <a:buNone/>
              <a:defRPr sz="1400">
                <a:solidFill>
                  <a:srgbClr val="FFFFFF"/>
                </a:solidFill>
                <a:latin typeface="Libre Franklin"/>
                <a:ea typeface="Libre Franklin"/>
                <a:cs typeface="Libre Franklin"/>
                <a:sym typeface="Libre Franklin"/>
              </a:defRPr>
            </a:lvl6pPr>
            <a:lvl7pPr indent="0" lvl="6" marL="0" marR="0" rtl="0" algn="ctr">
              <a:spcBef>
                <a:spcPts val="0"/>
              </a:spcBef>
              <a:buNone/>
              <a:defRPr sz="1400">
                <a:solidFill>
                  <a:srgbClr val="FFFFFF"/>
                </a:solidFill>
                <a:latin typeface="Libre Franklin"/>
                <a:ea typeface="Libre Franklin"/>
                <a:cs typeface="Libre Franklin"/>
                <a:sym typeface="Libre Franklin"/>
              </a:defRPr>
            </a:lvl7pPr>
            <a:lvl8pPr indent="0" lvl="7" marL="0" marR="0" rtl="0" algn="ctr">
              <a:spcBef>
                <a:spcPts val="0"/>
              </a:spcBef>
              <a:buNone/>
              <a:defRPr sz="1400">
                <a:solidFill>
                  <a:srgbClr val="FFFFFF"/>
                </a:solidFill>
                <a:latin typeface="Libre Franklin"/>
                <a:ea typeface="Libre Franklin"/>
                <a:cs typeface="Libre Franklin"/>
                <a:sym typeface="Libre Franklin"/>
              </a:defRPr>
            </a:lvl8pPr>
            <a:lvl9pPr indent="0" lvl="8" marL="0" marR="0" rtl="0" algn="ctr">
              <a:spcBef>
                <a:spcPts val="0"/>
              </a:spcBef>
              <a:buNone/>
              <a:defRPr sz="14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3" name="Shape 203"/>
        <p:cNvGrpSpPr/>
        <p:nvPr/>
      </p:nvGrpSpPr>
      <p:grpSpPr>
        <a:xfrm>
          <a:off x="0" y="0"/>
          <a:ext cx="0" cy="0"/>
          <a:chOff x="0" y="0"/>
          <a:chExt cx="0" cy="0"/>
        </a:xfrm>
      </p:grpSpPr>
      <p:sp>
        <p:nvSpPr>
          <p:cNvPr id="204" name="Google Shape;204;p27"/>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 name="Google Shape;207;p27"/>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208" name="Google Shape;208;p2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 name="Google Shape;209;p2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cap="non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0" name="Google Shape;210;p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50"/>
              <a:buFont typeface="Calibri"/>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11" name="Google Shape;211;p27"/>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2" name="Shape 302"/>
        <p:cNvGrpSpPr/>
        <p:nvPr/>
      </p:nvGrpSpPr>
      <p:grpSpPr>
        <a:xfrm>
          <a:off x="0" y="0"/>
          <a:ext cx="0" cy="0"/>
          <a:chOff x="0" y="0"/>
          <a:chExt cx="0" cy="0"/>
        </a:xfrm>
      </p:grpSpPr>
      <p:sp>
        <p:nvSpPr>
          <p:cNvPr id="303" name="Google Shape;303;p40"/>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icrosoft JhengHei"/>
              <a:buNone/>
              <a:defRPr b="0" i="0" sz="4400" u="none" cap="none" strike="noStrike">
                <a:solidFill>
                  <a:schemeClr val="dk1"/>
                </a:solidFill>
                <a:latin typeface="Microsoft JhengHei"/>
                <a:ea typeface="Microsoft JhengHei"/>
                <a:cs typeface="Microsoft JhengHei"/>
                <a:sym typeface="Microsoft JhengHe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4" name="Google Shape;304;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icrosoft JhengHei"/>
                <a:ea typeface="Microsoft JhengHei"/>
                <a:cs typeface="Microsoft JhengHei"/>
                <a:sym typeface="Microsoft JhengHe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icrosoft JhengHei"/>
                <a:ea typeface="Microsoft JhengHei"/>
                <a:cs typeface="Microsoft JhengHei"/>
                <a:sym typeface="Microsoft JhengHe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icrosoft JhengHei"/>
                <a:ea typeface="Microsoft JhengHei"/>
                <a:cs typeface="Microsoft JhengHei"/>
                <a:sym typeface="Microsoft JhengHe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icrosoft JhengHei"/>
                <a:ea typeface="Microsoft JhengHei"/>
                <a:cs typeface="Microsoft JhengHei"/>
                <a:sym typeface="Microsoft JhengHe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icrosoft JhengHei"/>
                <a:ea typeface="Microsoft JhengHei"/>
                <a:cs typeface="Microsoft JhengHei"/>
                <a:sym typeface="Microsoft JhengHe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5" name="Google Shape;305;p4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Microsoft JhengHei"/>
                <a:ea typeface="Microsoft JhengHei"/>
                <a:cs typeface="Microsoft JhengHei"/>
                <a:sym typeface="Microsoft JhengHe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6" name="Google Shape;306;p4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Microsoft JhengHei"/>
                <a:ea typeface="Microsoft JhengHei"/>
                <a:cs typeface="Microsoft JhengHei"/>
                <a:sym typeface="Microsoft JhengHe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7" name="Google Shape;307;p40"/>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000000"/>
                </a:solidFill>
                <a:latin typeface="Microsoft JhengHei"/>
                <a:ea typeface="Microsoft JhengHei"/>
                <a:cs typeface="Microsoft JhengHei"/>
                <a:sym typeface="Microsoft JhengHei"/>
              </a:defRPr>
            </a:lvl1pPr>
            <a:lvl2pPr indent="0" lvl="1" marL="0" marR="0" rtl="0" algn="r">
              <a:spcBef>
                <a:spcPts val="0"/>
              </a:spcBef>
              <a:buNone/>
              <a:defRPr sz="1200">
                <a:solidFill>
                  <a:srgbClr val="000000"/>
                </a:solidFill>
                <a:latin typeface="Microsoft JhengHei"/>
                <a:ea typeface="Microsoft JhengHei"/>
                <a:cs typeface="Microsoft JhengHei"/>
                <a:sym typeface="Microsoft JhengHei"/>
              </a:defRPr>
            </a:lvl2pPr>
            <a:lvl3pPr indent="0" lvl="2" marL="0" marR="0" rtl="0" algn="r">
              <a:spcBef>
                <a:spcPts val="0"/>
              </a:spcBef>
              <a:buNone/>
              <a:defRPr sz="1200">
                <a:solidFill>
                  <a:srgbClr val="000000"/>
                </a:solidFill>
                <a:latin typeface="Microsoft JhengHei"/>
                <a:ea typeface="Microsoft JhengHei"/>
                <a:cs typeface="Microsoft JhengHei"/>
                <a:sym typeface="Microsoft JhengHei"/>
              </a:defRPr>
            </a:lvl3pPr>
            <a:lvl4pPr indent="0" lvl="3" marL="0" marR="0" rtl="0" algn="r">
              <a:spcBef>
                <a:spcPts val="0"/>
              </a:spcBef>
              <a:buNone/>
              <a:defRPr sz="1200">
                <a:solidFill>
                  <a:srgbClr val="000000"/>
                </a:solidFill>
                <a:latin typeface="Microsoft JhengHei"/>
                <a:ea typeface="Microsoft JhengHei"/>
                <a:cs typeface="Microsoft JhengHei"/>
                <a:sym typeface="Microsoft JhengHei"/>
              </a:defRPr>
            </a:lvl4pPr>
            <a:lvl5pPr indent="0" lvl="4" marL="0" marR="0" rtl="0" algn="r">
              <a:spcBef>
                <a:spcPts val="0"/>
              </a:spcBef>
              <a:buNone/>
              <a:defRPr sz="1200">
                <a:solidFill>
                  <a:srgbClr val="000000"/>
                </a:solidFill>
                <a:latin typeface="Microsoft JhengHei"/>
                <a:ea typeface="Microsoft JhengHei"/>
                <a:cs typeface="Microsoft JhengHei"/>
                <a:sym typeface="Microsoft JhengHei"/>
              </a:defRPr>
            </a:lvl5pPr>
            <a:lvl6pPr indent="0" lvl="5" marL="0" marR="0" rtl="0" algn="r">
              <a:spcBef>
                <a:spcPts val="0"/>
              </a:spcBef>
              <a:buNone/>
              <a:defRPr sz="1200">
                <a:solidFill>
                  <a:srgbClr val="000000"/>
                </a:solidFill>
                <a:latin typeface="Microsoft JhengHei"/>
                <a:ea typeface="Microsoft JhengHei"/>
                <a:cs typeface="Microsoft JhengHei"/>
                <a:sym typeface="Microsoft JhengHei"/>
              </a:defRPr>
            </a:lvl6pPr>
            <a:lvl7pPr indent="0" lvl="6" marL="0" marR="0" rtl="0" algn="r">
              <a:spcBef>
                <a:spcPts val="0"/>
              </a:spcBef>
              <a:buNone/>
              <a:defRPr sz="1200">
                <a:solidFill>
                  <a:srgbClr val="000000"/>
                </a:solidFill>
                <a:latin typeface="Microsoft JhengHei"/>
                <a:ea typeface="Microsoft JhengHei"/>
                <a:cs typeface="Microsoft JhengHei"/>
                <a:sym typeface="Microsoft JhengHei"/>
              </a:defRPr>
            </a:lvl7pPr>
            <a:lvl8pPr indent="0" lvl="7" marL="0" marR="0" rtl="0" algn="r">
              <a:spcBef>
                <a:spcPts val="0"/>
              </a:spcBef>
              <a:buNone/>
              <a:defRPr sz="1200">
                <a:solidFill>
                  <a:srgbClr val="000000"/>
                </a:solidFill>
                <a:latin typeface="Microsoft JhengHei"/>
                <a:ea typeface="Microsoft JhengHei"/>
                <a:cs typeface="Microsoft JhengHei"/>
                <a:sym typeface="Microsoft JhengHei"/>
              </a:defRPr>
            </a:lvl8pPr>
            <a:lvl9pPr indent="0" lvl="8" marL="0" marR="0" rtl="0" algn="r">
              <a:spcBef>
                <a:spcPts val="0"/>
              </a:spcBef>
              <a:buNone/>
              <a:defRPr sz="1200">
                <a:solidFill>
                  <a:srgbClr val="000000"/>
                </a:solidFill>
                <a:latin typeface="Microsoft JhengHei"/>
                <a:ea typeface="Microsoft JhengHei"/>
                <a:cs typeface="Microsoft JhengHei"/>
                <a:sym typeface="Microsoft JhengHe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chihen.kuo@gmail.com" TargetMode="External"/><Relationship Id="rId4" Type="http://schemas.openxmlformats.org/officeDocument/2006/relationships/image" Target="../media/image6.png"/><Relationship Id="rId5" Type="http://schemas.openxmlformats.org/officeDocument/2006/relationships/image" Target="../media/image5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144.png"/></Relationships>
</file>

<file path=ppt/slides/_rels/slide101.xml.rels><?xml version="1.0" encoding="UTF-8" standalone="yes"?><Relationships xmlns="http://schemas.openxmlformats.org/package/2006/relationships"><Relationship Id="rId10"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9.png"/><Relationship Id="rId4" Type="http://schemas.openxmlformats.org/officeDocument/2006/relationships/image" Target="../media/image127.jpg"/><Relationship Id="rId9" Type="http://schemas.openxmlformats.org/officeDocument/2006/relationships/image" Target="../media/image136.png"/><Relationship Id="rId5" Type="http://schemas.openxmlformats.org/officeDocument/2006/relationships/image" Target="../media/image120.jpg"/><Relationship Id="rId6" Type="http://schemas.openxmlformats.org/officeDocument/2006/relationships/image" Target="../media/image128.jpg"/><Relationship Id="rId7" Type="http://schemas.openxmlformats.org/officeDocument/2006/relationships/image" Target="../media/image130.jpg"/><Relationship Id="rId8" Type="http://schemas.openxmlformats.org/officeDocument/2006/relationships/image" Target="../media/image132.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2.xml"/><Relationship Id="rId3" Type="http://schemas.openxmlformats.org/officeDocument/2006/relationships/image" Target="../media/image129.jpg"/><Relationship Id="rId4" Type="http://schemas.openxmlformats.org/officeDocument/2006/relationships/image" Target="../media/image125.jpg"/><Relationship Id="rId9" Type="http://schemas.openxmlformats.org/officeDocument/2006/relationships/image" Target="../media/image163.png"/><Relationship Id="rId5" Type="http://schemas.openxmlformats.org/officeDocument/2006/relationships/image" Target="../media/image126.png"/><Relationship Id="rId6" Type="http://schemas.openxmlformats.org/officeDocument/2006/relationships/image" Target="../media/image138.png"/><Relationship Id="rId7" Type="http://schemas.openxmlformats.org/officeDocument/2006/relationships/image" Target="../media/image137.jpg"/><Relationship Id="rId8" Type="http://schemas.openxmlformats.org/officeDocument/2006/relationships/image" Target="../media/image133.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4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13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42.png"/><Relationship Id="rId4" Type="http://schemas.openxmlformats.org/officeDocument/2006/relationships/image" Target="../media/image1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148.png"/><Relationship Id="rId4" Type="http://schemas.openxmlformats.org/officeDocument/2006/relationships/image" Target="../media/image1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9.xml"/><Relationship Id="rId3" Type="http://schemas.openxmlformats.org/officeDocument/2006/relationships/image" Target="../media/image1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0.xml"/><Relationship Id="rId3" Type="http://schemas.openxmlformats.org/officeDocument/2006/relationships/hyperlink" Target="https://ppt.cc/f4cYbx" TargetMode="External"/><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5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1.xml"/><Relationship Id="rId3"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2.xml"/><Relationship Id="rId3" Type="http://schemas.openxmlformats.org/officeDocument/2006/relationships/image" Target="../media/image150.png"/><Relationship Id="rId4" Type="http://schemas.openxmlformats.org/officeDocument/2006/relationships/image" Target="../media/image17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3.xml"/><Relationship Id="rId3" Type="http://schemas.openxmlformats.org/officeDocument/2006/relationships/image" Target="../media/image151.png"/><Relationship Id="rId4" Type="http://schemas.openxmlformats.org/officeDocument/2006/relationships/image" Target="../media/image16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4.xml"/><Relationship Id="rId3" Type="http://schemas.openxmlformats.org/officeDocument/2006/relationships/image" Target="../media/image16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5.xml"/><Relationship Id="rId3" Type="http://schemas.openxmlformats.org/officeDocument/2006/relationships/image" Target="../media/image1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6.xml"/><Relationship Id="rId3" Type="http://schemas.openxmlformats.org/officeDocument/2006/relationships/image" Target="../media/image16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7.xml"/><Relationship Id="rId3" Type="http://schemas.openxmlformats.org/officeDocument/2006/relationships/image" Target="../media/image157.png"/><Relationship Id="rId4" Type="http://schemas.openxmlformats.org/officeDocument/2006/relationships/image" Target="../media/image160.png"/><Relationship Id="rId5" Type="http://schemas.openxmlformats.org/officeDocument/2006/relationships/hyperlink" Target="http://clipped"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8.xml"/><Relationship Id="rId3" Type="http://schemas.openxmlformats.org/officeDocument/2006/relationships/image" Target="../media/image1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9.xml"/><Relationship Id="rId3" Type="http://schemas.openxmlformats.org/officeDocument/2006/relationships/image" Target="../media/image159.png"/><Relationship Id="rId4" Type="http://schemas.openxmlformats.org/officeDocument/2006/relationships/hyperlink" Target="https://www.mathworks.com/help/deeplearning/ref/trainingoptions.html" TargetMode="External"/><Relationship Id="rId5" Type="http://schemas.openxmlformats.org/officeDocument/2006/relationships/image" Target="../media/image165.png"/><Relationship Id="rId6" Type="http://schemas.openxmlformats.org/officeDocument/2006/relationships/image" Target="../media/image1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0.xml"/><Relationship Id="rId3" Type="http://schemas.openxmlformats.org/officeDocument/2006/relationships/image" Target="../media/image173.png"/><Relationship Id="rId4" Type="http://schemas.openxmlformats.org/officeDocument/2006/relationships/image" Target="../media/image16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2.xml"/><Relationship Id="rId3" Type="http://schemas.openxmlformats.org/officeDocument/2006/relationships/image" Target="../media/image174.jpg"/><Relationship Id="rId4" Type="http://schemas.openxmlformats.org/officeDocument/2006/relationships/image" Target="../media/image172.jpg"/><Relationship Id="rId5" Type="http://schemas.openxmlformats.org/officeDocument/2006/relationships/image" Target="../media/image170.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3.xml"/><Relationship Id="rId3" Type="http://schemas.openxmlformats.org/officeDocument/2006/relationships/image" Target="../media/image16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4.xml"/><Relationship Id="rId3" Type="http://schemas.openxmlformats.org/officeDocument/2006/relationships/image" Target="../media/image17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5.xml"/><Relationship Id="rId3" Type="http://schemas.openxmlformats.org/officeDocument/2006/relationships/hyperlink" Target="https://www.mathworks.com/help/deeplearning/examples.html?category=index"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7.xml"/><Relationship Id="rId3" Type="http://schemas.openxmlformats.org/officeDocument/2006/relationships/image" Target="../media/image166.jp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47.png"/><Relationship Id="rId9" Type="http://schemas.openxmlformats.org/officeDocument/2006/relationships/image" Target="../media/image58.png"/><Relationship Id="rId5" Type="http://schemas.openxmlformats.org/officeDocument/2006/relationships/image" Target="../media/image49.png"/><Relationship Id="rId6" Type="http://schemas.openxmlformats.org/officeDocument/2006/relationships/image" Target="../media/image55.png"/><Relationship Id="rId7" Type="http://schemas.openxmlformats.org/officeDocument/2006/relationships/image" Target="../media/image44.png"/><Relationship Id="rId8" Type="http://schemas.openxmlformats.org/officeDocument/2006/relationships/image" Target="../media/image57.png"/></Relationships>
</file>

<file path=ppt/slides/_rels/slide43.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image" Target="../media/image63.png"/><Relationship Id="rId12" Type="http://schemas.openxmlformats.org/officeDocument/2006/relationships/image" Target="../media/image61.png"/><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74.png"/><Relationship Id="rId9" Type="http://schemas.openxmlformats.org/officeDocument/2006/relationships/image" Target="../media/image60.png"/><Relationship Id="rId5" Type="http://schemas.openxmlformats.org/officeDocument/2006/relationships/image" Target="../media/image49.png"/><Relationship Id="rId6" Type="http://schemas.openxmlformats.org/officeDocument/2006/relationships/image" Target="../media/image44.png"/><Relationship Id="rId7" Type="http://schemas.openxmlformats.org/officeDocument/2006/relationships/image" Target="../media/image57.png"/><Relationship Id="rId8"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2.png"/><Relationship Id="rId4" Type="http://schemas.openxmlformats.org/officeDocument/2006/relationships/image" Target="../media/image64.png"/><Relationship Id="rId5" Type="http://schemas.openxmlformats.org/officeDocument/2006/relationships/image" Target="../media/image1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79.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82.png"/><Relationship Id="rId4" Type="http://schemas.openxmlformats.org/officeDocument/2006/relationships/image" Target="../media/image77.png"/><Relationship Id="rId5"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8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8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9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 Id="rId3" Type="http://schemas.openxmlformats.org/officeDocument/2006/relationships/image" Target="../media/image9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3.xml"/><Relationship Id="rId3" Type="http://schemas.openxmlformats.org/officeDocument/2006/relationships/image" Target="../media/image89.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92.png"/><Relationship Id="rId4" Type="http://schemas.openxmlformats.org/officeDocument/2006/relationships/image" Target="../media/image101.png"/><Relationship Id="rId5"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15.png"/><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7.xml"/><Relationship Id="rId3" Type="http://schemas.openxmlformats.org/officeDocument/2006/relationships/image" Target="../media/image152.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2.png"/><Relationship Id="rId4" Type="http://schemas.openxmlformats.org/officeDocument/2006/relationships/image" Target="../media/image94.png"/><Relationship Id="rId5"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9.png"/><Relationship Id="rId4" Type="http://schemas.openxmlformats.org/officeDocument/2006/relationships/image" Target="../media/image98.png"/><Relationship Id="rId5" Type="http://schemas.openxmlformats.org/officeDocument/2006/relationships/image" Target="../media/image10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7.png"/><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24.png"/><Relationship Id="rId4" Type="http://schemas.openxmlformats.org/officeDocument/2006/relationships/image" Target="../media/image112.png"/><Relationship Id="rId5" Type="http://schemas.openxmlformats.org/officeDocument/2006/relationships/image" Target="../media/image1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www.mathworks.com/matlabcentral/fileexchange/64456-deep-learning-toolbox-model-for-googlenet-network?s_tid=prof_contriblnk" TargetMode="External"/><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hyperlink" Target="https://sleepdata.org/" TargetMode="External"/><Relationship Id="rId7" Type="http://schemas.openxmlformats.org/officeDocument/2006/relationships/image" Target="../media/image18.png"/><Relationship Id="rId8"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1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15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11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1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1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2"/>
          <p:cNvSpPr txBox="1"/>
          <p:nvPr>
            <p:ph type="ctrTitle"/>
          </p:nvPr>
        </p:nvSpPr>
        <p:spPr>
          <a:xfrm>
            <a:off x="833329" y="1772086"/>
            <a:ext cx="9618662" cy="3947979"/>
          </a:xfrm>
          <a:prstGeom prst="rect">
            <a:avLst/>
          </a:prstGeom>
          <a:noFill/>
          <a:ln>
            <a:noFill/>
          </a:ln>
        </p:spPr>
        <p:txBody>
          <a:bodyPr anchorCtr="0" anchor="b" bIns="45700" lIns="91425" spcFirstLastPara="1" rIns="91425" wrap="square" tIns="45700">
            <a:noAutofit/>
          </a:bodyPr>
          <a:lstStyle/>
          <a:p>
            <a:pPr indent="0" lvl="0" marL="0" rtl="0" algn="l">
              <a:lnSpc>
                <a:spcPct val="150000"/>
              </a:lnSpc>
              <a:spcBef>
                <a:spcPts val="0"/>
              </a:spcBef>
              <a:spcAft>
                <a:spcPts val="0"/>
              </a:spcAft>
              <a:buNone/>
            </a:pPr>
            <a:br>
              <a:rPr lang="en-US" sz="7200">
                <a:latin typeface="BiauKai"/>
                <a:ea typeface="BiauKai"/>
                <a:cs typeface="BiauKai"/>
                <a:sym typeface="BiauKai"/>
              </a:rPr>
            </a:br>
            <a:r>
              <a:rPr lang="en-US" sz="4770">
                <a:latin typeface="BiauKai"/>
                <a:ea typeface="BiauKai"/>
                <a:cs typeface="BiauKai"/>
                <a:sym typeface="BiauKai"/>
              </a:rPr>
              <a:t>人工智慧與資料科學技術於</a:t>
            </a:r>
            <a:br>
              <a:rPr lang="en-US" sz="4770">
                <a:latin typeface="BiauKai"/>
                <a:ea typeface="BiauKai"/>
                <a:cs typeface="BiauKai"/>
                <a:sym typeface="BiauKai"/>
              </a:rPr>
            </a:br>
            <a:r>
              <a:rPr lang="en-US" sz="4770">
                <a:latin typeface="BiauKai"/>
                <a:ea typeface="BiauKai"/>
                <a:cs typeface="BiauKai"/>
                <a:sym typeface="BiauKai"/>
              </a:rPr>
              <a:t>睡眠生理訊號之應用</a:t>
            </a:r>
            <a:br>
              <a:rPr lang="en-US" sz="4770">
                <a:latin typeface="BiauKai"/>
                <a:ea typeface="BiauKai"/>
                <a:cs typeface="BiauKai"/>
                <a:sym typeface="BiauKai"/>
              </a:rPr>
            </a:br>
            <a:r>
              <a:rPr lang="en-US" sz="3240">
                <a:latin typeface="BiauKai"/>
                <a:ea typeface="BiauKai"/>
                <a:cs typeface="BiauKai"/>
                <a:sym typeface="BiauKai"/>
              </a:rPr>
              <a:t>講者:郭至恩 </a:t>
            </a:r>
            <a:br>
              <a:rPr lang="en-US" sz="3240">
                <a:latin typeface="BiauKai"/>
                <a:ea typeface="BiauKai"/>
                <a:cs typeface="BiauKai"/>
                <a:sym typeface="BiauKai"/>
              </a:rPr>
            </a:br>
            <a:r>
              <a:rPr lang="en-US" sz="3240">
                <a:latin typeface="BiauKai"/>
                <a:ea typeface="BiauKai"/>
                <a:cs typeface="BiauKai"/>
                <a:sym typeface="BiauKai"/>
              </a:rPr>
              <a:t>逢甲大學 自動控制工程學系 助理教授</a:t>
            </a:r>
            <a:br>
              <a:rPr lang="en-US" sz="3240">
                <a:latin typeface="BiauKai"/>
                <a:ea typeface="BiauKai"/>
                <a:cs typeface="BiauKai"/>
                <a:sym typeface="BiauKai"/>
              </a:rPr>
            </a:br>
            <a:r>
              <a:rPr lang="en-US" sz="2880">
                <a:latin typeface="Times New Roman"/>
                <a:ea typeface="Times New Roman"/>
                <a:cs typeface="Times New Roman"/>
                <a:sym typeface="Times New Roman"/>
              </a:rPr>
              <a:t>Email：</a:t>
            </a:r>
            <a:r>
              <a:rPr lang="en-US" sz="2880" u="sng">
                <a:solidFill>
                  <a:schemeClr val="hlink"/>
                </a:solidFill>
                <a:latin typeface="Times New Roman"/>
                <a:ea typeface="Times New Roman"/>
                <a:cs typeface="Times New Roman"/>
                <a:sym typeface="Times New Roman"/>
                <a:hlinkClick r:id="rId3"/>
              </a:rPr>
              <a:t>chihen.kuo@gmail.com</a:t>
            </a:r>
            <a:r>
              <a:rPr lang="en-US" sz="2880">
                <a:latin typeface="Times New Roman"/>
                <a:ea typeface="Times New Roman"/>
                <a:cs typeface="Times New Roman"/>
                <a:sym typeface="Times New Roman"/>
              </a:rPr>
              <a:t>, cekuo@fcu.edu.tw</a:t>
            </a:r>
            <a:br>
              <a:rPr lang="en-US" sz="2880">
                <a:latin typeface="Times New Roman"/>
                <a:ea typeface="Times New Roman"/>
                <a:cs typeface="Times New Roman"/>
                <a:sym typeface="Times New Roman"/>
              </a:rPr>
            </a:br>
            <a:r>
              <a:rPr lang="en-US" sz="2880">
                <a:latin typeface="Times New Roman"/>
                <a:ea typeface="Times New Roman"/>
                <a:cs typeface="Times New Roman"/>
                <a:sym typeface="Times New Roman"/>
              </a:rPr>
              <a:t>2019.09.07</a:t>
            </a:r>
            <a:endParaRPr sz="3240">
              <a:latin typeface="Times New Roman"/>
              <a:ea typeface="Times New Roman"/>
              <a:cs typeface="Times New Roman"/>
              <a:sym typeface="Times New Roman"/>
            </a:endParaRPr>
          </a:p>
        </p:txBody>
      </p:sp>
      <p:sp>
        <p:nvSpPr>
          <p:cNvPr id="382" name="Google Shape;382;p52"/>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50"/>
              <a:buFont typeface="Calibri"/>
              <a:buNone/>
            </a:pPr>
            <a:fld id="{00000000-1234-1234-1234-123412341234}" type="slidenum">
              <a:rPr b="0" i="0" lang="en-US" sz="1050" u="none" cap="none" strike="noStrike">
                <a:solidFill>
                  <a:srgbClr val="FFFFFF"/>
                </a:solidFill>
                <a:latin typeface="Calibri"/>
                <a:ea typeface="Calibri"/>
                <a:cs typeface="Calibri"/>
                <a:sym typeface="Calibri"/>
              </a:rPr>
              <a:t>‹#›</a:t>
            </a:fld>
            <a:endParaRPr b="0" i="0" sz="1050" u="none" cap="none" strike="noStrike">
              <a:solidFill>
                <a:srgbClr val="FFFFFF"/>
              </a:solidFill>
              <a:latin typeface="Calibri"/>
              <a:ea typeface="Calibri"/>
              <a:cs typeface="Calibri"/>
              <a:sym typeface="Calibri"/>
            </a:endParaRPr>
          </a:p>
        </p:txBody>
      </p:sp>
      <p:pic>
        <p:nvPicPr>
          <p:cNvPr id="383" name="Google Shape;383;p52"/>
          <p:cNvPicPr preferRelativeResize="0"/>
          <p:nvPr/>
        </p:nvPicPr>
        <p:blipFill rotWithShape="1">
          <a:blip r:embed="rId4">
            <a:alphaModFix/>
          </a:blip>
          <a:srcRect b="0" l="0" r="0" t="0"/>
          <a:stretch/>
        </p:blipFill>
        <p:spPr>
          <a:xfrm>
            <a:off x="8793300" y="53635"/>
            <a:ext cx="3398641" cy="977143"/>
          </a:xfrm>
          <a:prstGeom prst="rect">
            <a:avLst/>
          </a:prstGeom>
          <a:noFill/>
          <a:ln>
            <a:noFill/>
          </a:ln>
        </p:spPr>
      </p:pic>
      <p:pic>
        <p:nvPicPr>
          <p:cNvPr id="384" name="Google Shape;384;p52"/>
          <p:cNvPicPr preferRelativeResize="0"/>
          <p:nvPr/>
        </p:nvPicPr>
        <p:blipFill rotWithShape="1">
          <a:blip r:embed="rId5">
            <a:alphaModFix/>
          </a:blip>
          <a:srcRect b="2614" l="44541" r="4413" t="3658"/>
          <a:stretch/>
        </p:blipFill>
        <p:spPr>
          <a:xfrm>
            <a:off x="9795041" y="1136984"/>
            <a:ext cx="2269817" cy="26048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61"/>
          <p:cNvPicPr preferRelativeResize="0"/>
          <p:nvPr/>
        </p:nvPicPr>
        <p:blipFill rotWithShape="1">
          <a:blip r:embed="rId3">
            <a:alphaModFix/>
          </a:blip>
          <a:srcRect b="0" l="0" r="0" t="0"/>
          <a:stretch/>
        </p:blipFill>
        <p:spPr>
          <a:xfrm>
            <a:off x="753210" y="0"/>
            <a:ext cx="10736098" cy="67759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51"/>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t/>
            </a:r>
            <a:endParaRPr/>
          </a:p>
        </p:txBody>
      </p:sp>
      <p:pic>
        <p:nvPicPr>
          <p:cNvPr id="1300" name="Google Shape;1300;p151"/>
          <p:cNvPicPr preferRelativeResize="0"/>
          <p:nvPr>
            <p:ph idx="1" type="body"/>
          </p:nvPr>
        </p:nvPicPr>
        <p:blipFill rotWithShape="1">
          <a:blip r:embed="rId3">
            <a:alphaModFix/>
          </a:blip>
          <a:srcRect b="5091" l="10711" r="8405" t="4079"/>
          <a:stretch/>
        </p:blipFill>
        <p:spPr>
          <a:xfrm>
            <a:off x="597430" y="279400"/>
            <a:ext cx="11057466" cy="6221546"/>
          </a:xfrm>
          <a:prstGeom prst="rect">
            <a:avLst/>
          </a:prstGeom>
          <a:noFill/>
          <a:ln>
            <a:noFill/>
          </a:ln>
        </p:spPr>
      </p:pic>
      <p:sp>
        <p:nvSpPr>
          <p:cNvPr id="1301" name="Google Shape;1301;p151"/>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152"/>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7" name="Google Shape;1307;p152"/>
          <p:cNvSpPr/>
          <p:nvPr/>
        </p:nvSpPr>
        <p:spPr>
          <a:xfrm>
            <a:off x="823098" y="1436527"/>
            <a:ext cx="995680" cy="419100"/>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1</a:t>
            </a:r>
            <a:endParaRPr sz="1800">
              <a:solidFill>
                <a:schemeClr val="lt1"/>
              </a:solidFill>
              <a:latin typeface="Calibri"/>
              <a:ea typeface="Calibri"/>
              <a:cs typeface="Calibri"/>
              <a:sym typeface="Calibri"/>
            </a:endParaRPr>
          </a:p>
        </p:txBody>
      </p:sp>
      <p:sp>
        <p:nvSpPr>
          <p:cNvPr id="1308" name="Google Shape;1308;p152"/>
          <p:cNvSpPr/>
          <p:nvPr/>
        </p:nvSpPr>
        <p:spPr>
          <a:xfrm>
            <a:off x="688969" y="1955417"/>
            <a:ext cx="1263938" cy="567438"/>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Raw 30s sleep EEG</a:t>
            </a:r>
            <a:endParaRPr sz="1100">
              <a:solidFill>
                <a:schemeClr val="dk1"/>
              </a:solidFill>
              <a:latin typeface="BiauKai"/>
              <a:ea typeface="BiauKai"/>
              <a:cs typeface="BiauKai"/>
              <a:sym typeface="BiauKai"/>
            </a:endParaRPr>
          </a:p>
        </p:txBody>
      </p:sp>
      <p:pic>
        <p:nvPicPr>
          <p:cNvPr id="1309" name="Google Shape;1309;p152"/>
          <p:cNvPicPr preferRelativeResize="0"/>
          <p:nvPr/>
        </p:nvPicPr>
        <p:blipFill rotWithShape="1">
          <a:blip r:embed="rId3">
            <a:alphaModFix/>
          </a:blip>
          <a:srcRect b="0" l="0" r="0" t="0"/>
          <a:stretch/>
        </p:blipFill>
        <p:spPr>
          <a:xfrm>
            <a:off x="86838" y="2622645"/>
            <a:ext cx="2468200" cy="1880815"/>
          </a:xfrm>
          <a:prstGeom prst="rect">
            <a:avLst/>
          </a:prstGeom>
          <a:noFill/>
          <a:ln>
            <a:noFill/>
          </a:ln>
        </p:spPr>
      </p:pic>
      <p:cxnSp>
        <p:nvCxnSpPr>
          <p:cNvPr id="1310" name="Google Shape;1310;p152"/>
          <p:cNvCxnSpPr>
            <a:stCxn id="1308" idx="3"/>
            <a:endCxn id="1311" idx="1"/>
          </p:cNvCxnSpPr>
          <p:nvPr/>
        </p:nvCxnSpPr>
        <p:spPr>
          <a:xfrm>
            <a:off x="1952907" y="2239136"/>
            <a:ext cx="1424400" cy="0"/>
          </a:xfrm>
          <a:prstGeom prst="straightConnector1">
            <a:avLst/>
          </a:prstGeom>
          <a:noFill/>
          <a:ln cap="flat" cmpd="sng" w="25400">
            <a:solidFill>
              <a:schemeClr val="dk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311" name="Google Shape;1311;p152"/>
          <p:cNvSpPr/>
          <p:nvPr/>
        </p:nvSpPr>
        <p:spPr>
          <a:xfrm>
            <a:off x="3377290" y="1482677"/>
            <a:ext cx="1492807" cy="1512917"/>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The continuous wavelet transform</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(CWT)</a:t>
            </a:r>
            <a:endParaRPr sz="1100">
              <a:solidFill>
                <a:schemeClr val="dk1"/>
              </a:solidFill>
              <a:latin typeface="BiauKai"/>
              <a:ea typeface="BiauKai"/>
              <a:cs typeface="BiauKai"/>
              <a:sym typeface="BiauKai"/>
            </a:endParaRPr>
          </a:p>
        </p:txBody>
      </p:sp>
      <p:sp>
        <p:nvSpPr>
          <p:cNvPr id="1312" name="Google Shape;1312;p152"/>
          <p:cNvSpPr/>
          <p:nvPr/>
        </p:nvSpPr>
        <p:spPr>
          <a:xfrm>
            <a:off x="3625853" y="944442"/>
            <a:ext cx="995680" cy="419100"/>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2</a:t>
            </a:r>
            <a:endParaRPr sz="1800">
              <a:solidFill>
                <a:schemeClr val="lt1"/>
              </a:solidFill>
              <a:latin typeface="Calibri"/>
              <a:ea typeface="Calibri"/>
              <a:cs typeface="Calibri"/>
              <a:sym typeface="Calibri"/>
            </a:endParaRPr>
          </a:p>
        </p:txBody>
      </p:sp>
      <p:pic>
        <p:nvPicPr>
          <p:cNvPr id="1313" name="Google Shape;1313;p152"/>
          <p:cNvPicPr preferRelativeResize="0"/>
          <p:nvPr/>
        </p:nvPicPr>
        <p:blipFill rotWithShape="1">
          <a:blip r:embed="rId4">
            <a:alphaModFix/>
          </a:blip>
          <a:srcRect b="0" l="0" r="0" t="0"/>
          <a:stretch/>
        </p:blipFill>
        <p:spPr>
          <a:xfrm>
            <a:off x="2825273" y="3084241"/>
            <a:ext cx="1390536" cy="1390536"/>
          </a:xfrm>
          <a:prstGeom prst="rect">
            <a:avLst/>
          </a:prstGeom>
          <a:noFill/>
          <a:ln>
            <a:noFill/>
          </a:ln>
        </p:spPr>
      </p:pic>
      <p:pic>
        <p:nvPicPr>
          <p:cNvPr id="1314" name="Google Shape;1314;p152"/>
          <p:cNvPicPr preferRelativeResize="0"/>
          <p:nvPr/>
        </p:nvPicPr>
        <p:blipFill rotWithShape="1">
          <a:blip r:embed="rId5">
            <a:alphaModFix/>
          </a:blip>
          <a:srcRect b="0" l="0" r="0" t="0"/>
          <a:stretch/>
        </p:blipFill>
        <p:spPr>
          <a:xfrm>
            <a:off x="3245027" y="3405404"/>
            <a:ext cx="1422665" cy="1422665"/>
          </a:xfrm>
          <a:prstGeom prst="rect">
            <a:avLst/>
          </a:prstGeom>
          <a:noFill/>
          <a:ln>
            <a:noFill/>
          </a:ln>
        </p:spPr>
      </p:pic>
      <p:pic>
        <p:nvPicPr>
          <p:cNvPr id="1315" name="Google Shape;1315;p152"/>
          <p:cNvPicPr preferRelativeResize="0"/>
          <p:nvPr/>
        </p:nvPicPr>
        <p:blipFill rotWithShape="1">
          <a:blip r:embed="rId6">
            <a:alphaModFix/>
          </a:blip>
          <a:srcRect b="0" l="0" r="0" t="0"/>
          <a:stretch/>
        </p:blipFill>
        <p:spPr>
          <a:xfrm>
            <a:off x="3672372" y="3795812"/>
            <a:ext cx="1356827" cy="1356827"/>
          </a:xfrm>
          <a:prstGeom prst="rect">
            <a:avLst/>
          </a:prstGeom>
          <a:noFill/>
          <a:ln>
            <a:noFill/>
          </a:ln>
        </p:spPr>
      </p:pic>
      <p:pic>
        <p:nvPicPr>
          <p:cNvPr id="1316" name="Google Shape;1316;p152"/>
          <p:cNvPicPr preferRelativeResize="0"/>
          <p:nvPr/>
        </p:nvPicPr>
        <p:blipFill rotWithShape="1">
          <a:blip r:embed="rId7">
            <a:alphaModFix/>
          </a:blip>
          <a:srcRect b="0" l="0" r="0" t="0"/>
          <a:stretch/>
        </p:blipFill>
        <p:spPr>
          <a:xfrm>
            <a:off x="4080576" y="4258252"/>
            <a:ext cx="1297005" cy="1297005"/>
          </a:xfrm>
          <a:prstGeom prst="rect">
            <a:avLst/>
          </a:prstGeom>
          <a:noFill/>
          <a:ln>
            <a:noFill/>
          </a:ln>
        </p:spPr>
      </p:pic>
      <p:pic>
        <p:nvPicPr>
          <p:cNvPr id="1317" name="Google Shape;1317;p152"/>
          <p:cNvPicPr preferRelativeResize="0"/>
          <p:nvPr/>
        </p:nvPicPr>
        <p:blipFill rotWithShape="1">
          <a:blip r:embed="rId8">
            <a:alphaModFix/>
          </a:blip>
          <a:srcRect b="0" l="0" r="0" t="0"/>
          <a:stretch/>
        </p:blipFill>
        <p:spPr>
          <a:xfrm>
            <a:off x="4499524" y="4720691"/>
            <a:ext cx="1292021" cy="1292021"/>
          </a:xfrm>
          <a:prstGeom prst="rect">
            <a:avLst/>
          </a:prstGeom>
          <a:noFill/>
          <a:ln>
            <a:noFill/>
          </a:ln>
        </p:spPr>
      </p:pic>
      <p:cxnSp>
        <p:nvCxnSpPr>
          <p:cNvPr id="1318" name="Google Shape;1318;p152"/>
          <p:cNvCxnSpPr>
            <a:stCxn id="1311" idx="3"/>
            <a:endCxn id="1319" idx="1"/>
          </p:cNvCxnSpPr>
          <p:nvPr/>
        </p:nvCxnSpPr>
        <p:spPr>
          <a:xfrm>
            <a:off x="4870097" y="2239135"/>
            <a:ext cx="1404300" cy="0"/>
          </a:xfrm>
          <a:prstGeom prst="straightConnector1">
            <a:avLst/>
          </a:prstGeom>
          <a:noFill/>
          <a:ln cap="flat" cmpd="sng" w="25400">
            <a:solidFill>
              <a:schemeClr val="dk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319" name="Google Shape;1319;p152"/>
          <p:cNvSpPr/>
          <p:nvPr/>
        </p:nvSpPr>
        <p:spPr>
          <a:xfrm>
            <a:off x="6274279" y="1482677"/>
            <a:ext cx="2005720" cy="1512917"/>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Inception-ResNet-v2 network model transfer learning</a:t>
            </a:r>
            <a:endParaRPr sz="1100">
              <a:solidFill>
                <a:schemeClr val="dk1"/>
              </a:solidFill>
              <a:latin typeface="BiauKai"/>
              <a:ea typeface="BiauKai"/>
              <a:cs typeface="BiauKai"/>
              <a:sym typeface="BiauKai"/>
            </a:endParaRPr>
          </a:p>
        </p:txBody>
      </p:sp>
      <p:sp>
        <p:nvSpPr>
          <p:cNvPr id="1320" name="Google Shape;1320;p152"/>
          <p:cNvSpPr/>
          <p:nvPr/>
        </p:nvSpPr>
        <p:spPr>
          <a:xfrm>
            <a:off x="6687294" y="944442"/>
            <a:ext cx="995680" cy="419100"/>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3</a:t>
            </a:r>
            <a:endParaRPr sz="1800">
              <a:solidFill>
                <a:schemeClr val="lt1"/>
              </a:solidFill>
              <a:latin typeface="Calibri"/>
              <a:ea typeface="Calibri"/>
              <a:cs typeface="Calibri"/>
              <a:sym typeface="Calibri"/>
            </a:endParaRPr>
          </a:p>
        </p:txBody>
      </p:sp>
      <p:pic>
        <p:nvPicPr>
          <p:cNvPr id="1321" name="Google Shape;1321;p152"/>
          <p:cNvPicPr preferRelativeResize="0"/>
          <p:nvPr/>
        </p:nvPicPr>
        <p:blipFill rotWithShape="1">
          <a:blip r:embed="rId9">
            <a:alphaModFix/>
          </a:blip>
          <a:srcRect b="0" l="0" r="0" t="36643"/>
          <a:stretch/>
        </p:blipFill>
        <p:spPr>
          <a:xfrm>
            <a:off x="6199891" y="3150792"/>
            <a:ext cx="2189731" cy="1525082"/>
          </a:xfrm>
          <a:prstGeom prst="rect">
            <a:avLst/>
          </a:prstGeom>
          <a:noFill/>
          <a:ln cap="flat" cmpd="sng" w="9525">
            <a:solidFill>
              <a:schemeClr val="dk1"/>
            </a:solidFill>
            <a:prstDash val="solid"/>
            <a:round/>
            <a:headEnd len="sm" w="sm" type="none"/>
            <a:tailEnd len="sm" w="sm" type="none"/>
          </a:ln>
        </p:spPr>
      </p:pic>
      <p:sp>
        <p:nvSpPr>
          <p:cNvPr id="1322" name="Google Shape;1322;p152"/>
          <p:cNvSpPr/>
          <p:nvPr/>
        </p:nvSpPr>
        <p:spPr>
          <a:xfrm>
            <a:off x="10176122" y="411423"/>
            <a:ext cx="995680" cy="419100"/>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4</a:t>
            </a:r>
            <a:endParaRPr sz="1800">
              <a:solidFill>
                <a:schemeClr val="lt1"/>
              </a:solidFill>
              <a:latin typeface="Calibri"/>
              <a:ea typeface="Calibri"/>
              <a:cs typeface="Calibri"/>
              <a:sym typeface="Calibri"/>
            </a:endParaRPr>
          </a:p>
        </p:txBody>
      </p:sp>
      <p:sp>
        <p:nvSpPr>
          <p:cNvPr id="1323" name="Google Shape;1323;p152"/>
          <p:cNvSpPr/>
          <p:nvPr/>
        </p:nvSpPr>
        <p:spPr>
          <a:xfrm>
            <a:off x="9757791" y="944442"/>
            <a:ext cx="1821710" cy="1279346"/>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testing performance of new trained network model</a:t>
            </a:r>
            <a:endParaRPr sz="1100">
              <a:solidFill>
                <a:schemeClr val="dk1"/>
              </a:solidFill>
              <a:latin typeface="BiauKai"/>
              <a:ea typeface="BiauKai"/>
              <a:cs typeface="BiauKai"/>
              <a:sym typeface="BiauKai"/>
            </a:endParaRPr>
          </a:p>
        </p:txBody>
      </p:sp>
      <p:cxnSp>
        <p:nvCxnSpPr>
          <p:cNvPr id="1324" name="Google Shape;1324;p152"/>
          <p:cNvCxnSpPr>
            <a:stCxn id="1319" idx="3"/>
            <a:endCxn id="1323" idx="1"/>
          </p:cNvCxnSpPr>
          <p:nvPr/>
        </p:nvCxnSpPr>
        <p:spPr>
          <a:xfrm flipH="1" rot="10800000">
            <a:off x="8279999" y="1584235"/>
            <a:ext cx="1477800" cy="654900"/>
          </a:xfrm>
          <a:prstGeom prst="bentConnector3">
            <a:avLst>
              <a:gd fmla="val 50000" name="adj1"/>
            </a:avLst>
          </a:prstGeom>
          <a:noFill/>
          <a:ln cap="flat" cmpd="sng" w="25400">
            <a:solidFill>
              <a:schemeClr val="dk1"/>
            </a:solidFill>
            <a:prstDash val="solid"/>
            <a:round/>
            <a:headEnd len="sm" w="sm" type="none"/>
            <a:tailEnd len="med" w="med" type="triangle"/>
          </a:ln>
          <a:effectLst>
            <a:outerShdw blurRad="38100" rotWithShape="0" algn="br" dir="2700000" dist="25400">
              <a:srgbClr val="000000">
                <a:alpha val="60000"/>
              </a:srgbClr>
            </a:outerShdw>
          </a:effectLst>
        </p:spPr>
      </p:cxnSp>
      <p:pic>
        <p:nvPicPr>
          <p:cNvPr id="1325" name="Google Shape;1325;p152"/>
          <p:cNvPicPr preferRelativeResize="0"/>
          <p:nvPr/>
        </p:nvPicPr>
        <p:blipFill rotWithShape="1">
          <a:blip r:embed="rId10">
            <a:alphaModFix/>
          </a:blip>
          <a:srcRect b="0" l="0" r="0" t="0"/>
          <a:stretch/>
        </p:blipFill>
        <p:spPr>
          <a:xfrm>
            <a:off x="8614088" y="2302021"/>
            <a:ext cx="3533274" cy="3616737"/>
          </a:xfrm>
          <a:prstGeom prst="rect">
            <a:avLst/>
          </a:prstGeom>
          <a:noFill/>
          <a:ln>
            <a:noFill/>
          </a:ln>
        </p:spPr>
      </p:pic>
      <p:sp>
        <p:nvSpPr>
          <p:cNvPr id="1326" name="Google Shape;1326;p152"/>
          <p:cNvSpPr/>
          <p:nvPr/>
        </p:nvSpPr>
        <p:spPr>
          <a:xfrm>
            <a:off x="11579501" y="4768948"/>
            <a:ext cx="524672" cy="594025"/>
          </a:xfrm>
          <a:prstGeom prst="ellipse">
            <a:avLst/>
          </a:prstGeom>
          <a:noFill/>
          <a:ln cap="flat" cmpd="sng" w="158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53"/>
          <p:cNvSpPr txBox="1"/>
          <p:nvPr>
            <p:ph idx="12" type="sldNum"/>
          </p:nvPr>
        </p:nvSpPr>
        <p:spPr>
          <a:xfrm>
            <a:off x="9445991" y="6500291"/>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1333" name="Google Shape;1333;p153"/>
          <p:cNvSpPr/>
          <p:nvPr/>
        </p:nvSpPr>
        <p:spPr>
          <a:xfrm>
            <a:off x="486852" y="353434"/>
            <a:ext cx="7629525" cy="707886"/>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4000"/>
              <a:buFont typeface="Arial"/>
              <a:buChar char="•"/>
            </a:pPr>
            <a:r>
              <a:rPr b="1" lang="en-US" sz="4000">
                <a:solidFill>
                  <a:srgbClr val="000000"/>
                </a:solidFill>
                <a:latin typeface="Microsoft JhengHei"/>
                <a:ea typeface="Microsoft JhengHei"/>
                <a:cs typeface="Microsoft JhengHei"/>
                <a:sym typeface="Microsoft JhengHei"/>
              </a:rPr>
              <a:t>網路模型關注區塊</a:t>
            </a:r>
            <a:endParaRPr b="1" sz="4000">
              <a:solidFill>
                <a:srgbClr val="000000"/>
              </a:solidFill>
              <a:latin typeface="Microsoft JhengHei"/>
              <a:ea typeface="Microsoft JhengHei"/>
              <a:cs typeface="Microsoft JhengHei"/>
              <a:sym typeface="Microsoft JhengHei"/>
            </a:endParaRPr>
          </a:p>
        </p:txBody>
      </p:sp>
      <p:pic>
        <p:nvPicPr>
          <p:cNvPr id="1334" name="Google Shape;1334;p153"/>
          <p:cNvPicPr preferRelativeResize="0"/>
          <p:nvPr/>
        </p:nvPicPr>
        <p:blipFill rotWithShape="1">
          <a:blip r:embed="rId3">
            <a:alphaModFix/>
          </a:blip>
          <a:srcRect b="29197" l="0" r="0" t="12876"/>
          <a:stretch/>
        </p:blipFill>
        <p:spPr>
          <a:xfrm>
            <a:off x="6085550" y="11756345"/>
            <a:ext cx="3625200" cy="1574346"/>
          </a:xfrm>
          <a:prstGeom prst="rect">
            <a:avLst/>
          </a:prstGeom>
          <a:noFill/>
          <a:ln>
            <a:noFill/>
          </a:ln>
        </p:spPr>
      </p:pic>
      <p:pic>
        <p:nvPicPr>
          <p:cNvPr id="1335" name="Google Shape;1335;p153"/>
          <p:cNvPicPr preferRelativeResize="0"/>
          <p:nvPr/>
        </p:nvPicPr>
        <p:blipFill rotWithShape="1">
          <a:blip r:embed="rId4">
            <a:alphaModFix/>
          </a:blip>
          <a:srcRect b="0" l="0" r="0" t="12193"/>
          <a:stretch/>
        </p:blipFill>
        <p:spPr>
          <a:xfrm>
            <a:off x="2404412" y="9766813"/>
            <a:ext cx="3625850" cy="2386855"/>
          </a:xfrm>
          <a:prstGeom prst="rect">
            <a:avLst/>
          </a:prstGeom>
          <a:noFill/>
          <a:ln>
            <a:noFill/>
          </a:ln>
        </p:spPr>
      </p:pic>
      <p:pic>
        <p:nvPicPr>
          <p:cNvPr id="1336" name="Google Shape;1336;p153"/>
          <p:cNvPicPr preferRelativeResize="0"/>
          <p:nvPr/>
        </p:nvPicPr>
        <p:blipFill rotWithShape="1">
          <a:blip r:embed="rId5">
            <a:alphaModFix/>
          </a:blip>
          <a:srcRect b="0" l="0" r="0" t="0"/>
          <a:stretch/>
        </p:blipFill>
        <p:spPr>
          <a:xfrm>
            <a:off x="6030263" y="9778759"/>
            <a:ext cx="3681667" cy="1622840"/>
          </a:xfrm>
          <a:prstGeom prst="rect">
            <a:avLst/>
          </a:prstGeom>
          <a:noFill/>
          <a:ln>
            <a:noFill/>
          </a:ln>
        </p:spPr>
      </p:pic>
      <p:pic>
        <p:nvPicPr>
          <p:cNvPr id="1337" name="Google Shape;1337;p153"/>
          <p:cNvPicPr preferRelativeResize="0"/>
          <p:nvPr/>
        </p:nvPicPr>
        <p:blipFill rotWithShape="1">
          <a:blip r:embed="rId6">
            <a:alphaModFix/>
          </a:blip>
          <a:srcRect b="0" l="0" r="0" t="0"/>
          <a:stretch/>
        </p:blipFill>
        <p:spPr>
          <a:xfrm>
            <a:off x="2430774" y="11757825"/>
            <a:ext cx="3572479" cy="1572866"/>
          </a:xfrm>
          <a:prstGeom prst="rect">
            <a:avLst/>
          </a:prstGeom>
          <a:noFill/>
          <a:ln>
            <a:noFill/>
          </a:ln>
        </p:spPr>
      </p:pic>
      <p:pic>
        <p:nvPicPr>
          <p:cNvPr id="1338" name="Google Shape;1338;p153"/>
          <p:cNvPicPr preferRelativeResize="0"/>
          <p:nvPr/>
        </p:nvPicPr>
        <p:blipFill rotWithShape="1">
          <a:blip r:embed="rId7">
            <a:alphaModFix/>
          </a:blip>
          <a:srcRect b="28658" l="0" r="0" t="12602"/>
          <a:stretch/>
        </p:blipFill>
        <p:spPr>
          <a:xfrm>
            <a:off x="2437751" y="7832349"/>
            <a:ext cx="3591863" cy="1581788"/>
          </a:xfrm>
          <a:prstGeom prst="rect">
            <a:avLst/>
          </a:prstGeom>
          <a:noFill/>
          <a:ln>
            <a:noFill/>
          </a:ln>
        </p:spPr>
      </p:pic>
      <p:pic>
        <p:nvPicPr>
          <p:cNvPr id="1339" name="Google Shape;1339;p153"/>
          <p:cNvPicPr preferRelativeResize="0"/>
          <p:nvPr/>
        </p:nvPicPr>
        <p:blipFill rotWithShape="1">
          <a:blip r:embed="rId8">
            <a:alphaModFix/>
          </a:blip>
          <a:srcRect b="28242" l="0" r="0" t="11962"/>
          <a:stretch/>
        </p:blipFill>
        <p:spPr>
          <a:xfrm>
            <a:off x="6086729" y="7789003"/>
            <a:ext cx="3625200" cy="1625134"/>
          </a:xfrm>
          <a:prstGeom prst="rect">
            <a:avLst/>
          </a:prstGeom>
          <a:noFill/>
          <a:ln>
            <a:noFill/>
          </a:ln>
        </p:spPr>
      </p:pic>
      <p:grpSp>
        <p:nvGrpSpPr>
          <p:cNvPr id="1340" name="Google Shape;1340;p153"/>
          <p:cNvGrpSpPr/>
          <p:nvPr/>
        </p:nvGrpSpPr>
        <p:grpSpPr>
          <a:xfrm>
            <a:off x="2321291" y="1197984"/>
            <a:ext cx="7124700" cy="5401460"/>
            <a:chOff x="2405062" y="1262638"/>
            <a:chExt cx="7124700" cy="5401460"/>
          </a:xfrm>
        </p:grpSpPr>
        <p:pic>
          <p:nvPicPr>
            <p:cNvPr id="1341" name="Google Shape;1341;p153"/>
            <p:cNvPicPr preferRelativeResize="0"/>
            <p:nvPr/>
          </p:nvPicPr>
          <p:blipFill rotWithShape="1">
            <a:blip r:embed="rId9">
              <a:alphaModFix/>
            </a:blip>
            <a:srcRect b="0" l="0" r="0" t="0"/>
            <a:stretch/>
          </p:blipFill>
          <p:spPr>
            <a:xfrm>
              <a:off x="2405062" y="1262638"/>
              <a:ext cx="7124700" cy="5401460"/>
            </a:xfrm>
            <a:prstGeom prst="rect">
              <a:avLst/>
            </a:prstGeom>
            <a:noFill/>
            <a:ln>
              <a:noFill/>
            </a:ln>
          </p:spPr>
        </p:pic>
        <p:sp>
          <p:nvSpPr>
            <p:cNvPr id="1342" name="Google Shape;1342;p153"/>
            <p:cNvSpPr/>
            <p:nvPr/>
          </p:nvSpPr>
          <p:spPr>
            <a:xfrm>
              <a:off x="2494830" y="1262638"/>
              <a:ext cx="1089016" cy="36933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latin typeface="Microsoft JhengHei"/>
                  <a:ea typeface="Microsoft JhengHei"/>
                  <a:cs typeface="Microsoft JhengHei"/>
                  <a:sym typeface="Microsoft JhengHei"/>
                </a:rPr>
                <a:t>Wake</a:t>
              </a:r>
              <a:endParaRPr b="1" sz="1800">
                <a:solidFill>
                  <a:srgbClr val="000000"/>
                </a:solidFill>
                <a:latin typeface="Microsoft JhengHei"/>
                <a:ea typeface="Microsoft JhengHei"/>
                <a:cs typeface="Microsoft JhengHei"/>
                <a:sym typeface="Microsoft JhengHei"/>
              </a:endParaRPr>
            </a:p>
          </p:txBody>
        </p:sp>
        <p:sp>
          <p:nvSpPr>
            <p:cNvPr id="1343" name="Google Shape;1343;p153"/>
            <p:cNvSpPr/>
            <p:nvPr/>
          </p:nvSpPr>
          <p:spPr>
            <a:xfrm>
              <a:off x="2494831" y="3091881"/>
              <a:ext cx="801823" cy="36933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latin typeface="Microsoft JhengHei"/>
                  <a:ea typeface="Microsoft JhengHei"/>
                  <a:cs typeface="Microsoft JhengHei"/>
                  <a:sym typeface="Microsoft JhengHei"/>
                </a:rPr>
                <a:t>N2</a:t>
              </a:r>
              <a:endParaRPr b="1" sz="1800">
                <a:solidFill>
                  <a:srgbClr val="000000"/>
                </a:solidFill>
                <a:latin typeface="Microsoft JhengHei"/>
                <a:ea typeface="Microsoft JhengHei"/>
                <a:cs typeface="Microsoft JhengHei"/>
                <a:sym typeface="Microsoft JhengHei"/>
              </a:endParaRPr>
            </a:p>
          </p:txBody>
        </p:sp>
        <p:sp>
          <p:nvSpPr>
            <p:cNvPr id="1344" name="Google Shape;1344;p153"/>
            <p:cNvSpPr/>
            <p:nvPr/>
          </p:nvSpPr>
          <p:spPr>
            <a:xfrm>
              <a:off x="2494831" y="5015931"/>
              <a:ext cx="971163" cy="36933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latin typeface="Microsoft JhengHei"/>
                  <a:ea typeface="Microsoft JhengHei"/>
                  <a:cs typeface="Microsoft JhengHei"/>
                  <a:sym typeface="Microsoft JhengHei"/>
                </a:rPr>
                <a:t>Rem</a:t>
              </a:r>
              <a:endParaRPr b="1" sz="1800">
                <a:solidFill>
                  <a:srgbClr val="000000"/>
                </a:solidFill>
                <a:latin typeface="Microsoft JhengHei"/>
                <a:ea typeface="Microsoft JhengHei"/>
                <a:cs typeface="Microsoft JhengHei"/>
                <a:sym typeface="Microsoft JhengHei"/>
              </a:endParaRPr>
            </a:p>
          </p:txBody>
        </p:sp>
        <p:sp>
          <p:nvSpPr>
            <p:cNvPr id="1345" name="Google Shape;1345;p153"/>
            <p:cNvSpPr/>
            <p:nvPr/>
          </p:nvSpPr>
          <p:spPr>
            <a:xfrm>
              <a:off x="6086730" y="1262638"/>
              <a:ext cx="801823" cy="36933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latin typeface="Microsoft JhengHei"/>
                  <a:ea typeface="Microsoft JhengHei"/>
                  <a:cs typeface="Microsoft JhengHei"/>
                  <a:sym typeface="Microsoft JhengHei"/>
                </a:rPr>
                <a:t>N1</a:t>
              </a:r>
              <a:endParaRPr b="1" sz="1800">
                <a:solidFill>
                  <a:srgbClr val="000000"/>
                </a:solidFill>
                <a:latin typeface="Microsoft JhengHei"/>
                <a:ea typeface="Microsoft JhengHei"/>
                <a:cs typeface="Microsoft JhengHei"/>
                <a:sym typeface="Microsoft JhengHei"/>
              </a:endParaRPr>
            </a:p>
          </p:txBody>
        </p:sp>
        <p:sp>
          <p:nvSpPr>
            <p:cNvPr id="1346" name="Google Shape;1346;p153"/>
            <p:cNvSpPr/>
            <p:nvPr/>
          </p:nvSpPr>
          <p:spPr>
            <a:xfrm>
              <a:off x="6086730" y="3091881"/>
              <a:ext cx="801823" cy="36933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latin typeface="Microsoft JhengHei"/>
                  <a:ea typeface="Microsoft JhengHei"/>
                  <a:cs typeface="Microsoft JhengHei"/>
                  <a:sym typeface="Microsoft JhengHei"/>
                </a:rPr>
                <a:t>N3</a:t>
              </a:r>
              <a:endParaRPr b="1" sz="1800">
                <a:solidFill>
                  <a:srgbClr val="000000"/>
                </a:solidFill>
                <a:latin typeface="Microsoft JhengHei"/>
                <a:ea typeface="Microsoft JhengHei"/>
                <a:cs typeface="Microsoft JhengHei"/>
                <a:sym typeface="Microsoft JhengHei"/>
              </a:endParaRPr>
            </a:p>
          </p:txBody>
        </p:sp>
        <p:sp>
          <p:nvSpPr>
            <p:cNvPr id="1347" name="Google Shape;1347;p153"/>
            <p:cNvSpPr/>
            <p:nvPr/>
          </p:nvSpPr>
          <p:spPr>
            <a:xfrm>
              <a:off x="6086729" y="5015931"/>
              <a:ext cx="1545616" cy="36933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latin typeface="Microsoft JhengHei"/>
                  <a:ea typeface="Microsoft JhengHei"/>
                  <a:cs typeface="Microsoft JhengHei"/>
                  <a:sym typeface="Microsoft JhengHei"/>
                </a:rPr>
                <a:t>Unknown</a:t>
              </a:r>
              <a:endParaRPr b="1" sz="1800">
                <a:solidFill>
                  <a:srgbClr val="000000"/>
                </a:solidFill>
                <a:latin typeface="Microsoft JhengHei"/>
                <a:ea typeface="Microsoft JhengHei"/>
                <a:cs typeface="Microsoft JhengHei"/>
                <a:sym typeface="Microsoft JhengHei"/>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sp>
        <p:nvSpPr>
          <p:cNvPr id="1352" name="Google Shape;1352;p154"/>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53" name="Google Shape;1353;p154"/>
          <p:cNvPicPr preferRelativeResize="0"/>
          <p:nvPr/>
        </p:nvPicPr>
        <p:blipFill rotWithShape="1">
          <a:blip r:embed="rId3">
            <a:alphaModFix/>
          </a:blip>
          <a:srcRect b="0" l="0" r="0" t="0"/>
          <a:stretch/>
        </p:blipFill>
        <p:spPr>
          <a:xfrm>
            <a:off x="2062153" y="646768"/>
            <a:ext cx="7642414" cy="5963163"/>
          </a:xfrm>
          <a:prstGeom prst="rect">
            <a:avLst/>
          </a:prstGeom>
          <a:noFill/>
          <a:ln>
            <a:noFill/>
          </a:ln>
        </p:spPr>
      </p:pic>
      <p:sp>
        <p:nvSpPr>
          <p:cNvPr id="1354" name="Google Shape;1354;p154"/>
          <p:cNvSpPr/>
          <p:nvPr/>
        </p:nvSpPr>
        <p:spPr>
          <a:xfrm>
            <a:off x="486852" y="353434"/>
            <a:ext cx="7629525" cy="707886"/>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4000"/>
              <a:buFont typeface="Arial"/>
              <a:buChar char="•"/>
            </a:pPr>
            <a:r>
              <a:rPr b="1" lang="en-US" sz="4000">
                <a:solidFill>
                  <a:srgbClr val="000000"/>
                </a:solidFill>
                <a:latin typeface="Microsoft JhengHei"/>
                <a:ea typeface="Microsoft JhengHei"/>
                <a:cs typeface="Microsoft JhengHei"/>
                <a:sym typeface="Microsoft JhengHei"/>
              </a:rPr>
              <a:t>不同族群在頻譜圖上之差異</a:t>
            </a:r>
            <a:endParaRPr b="1" sz="4000">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55"/>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155"/>
          <p:cNvSpPr txBox="1"/>
          <p:nvPr>
            <p:ph idx="4294967295" type="title"/>
          </p:nvPr>
        </p:nvSpPr>
        <p:spPr>
          <a:xfrm>
            <a:off x="759349" y="-229497"/>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rPr lang="en-US"/>
              <a:t>待改進-對於模型訓練可能的影響</a:t>
            </a:r>
            <a:endParaRPr/>
          </a:p>
        </p:txBody>
      </p:sp>
      <p:pic>
        <p:nvPicPr>
          <p:cNvPr id="1361" name="Google Shape;1361;p155"/>
          <p:cNvPicPr preferRelativeResize="0"/>
          <p:nvPr/>
        </p:nvPicPr>
        <p:blipFill rotWithShape="1">
          <a:blip r:embed="rId3">
            <a:alphaModFix/>
          </a:blip>
          <a:srcRect b="0" l="0" r="0" t="0"/>
          <a:stretch/>
        </p:blipFill>
        <p:spPr>
          <a:xfrm>
            <a:off x="1339477" y="1355062"/>
            <a:ext cx="9529956" cy="489863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56"/>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rPr lang="en-US">
                <a:latin typeface="Times New Roman"/>
                <a:ea typeface="Times New Roman"/>
                <a:cs typeface="Times New Roman"/>
                <a:sym typeface="Times New Roman"/>
              </a:rPr>
              <a:t>CNN參數設定經驗分享</a:t>
            </a:r>
            <a:endParaRPr/>
          </a:p>
        </p:txBody>
      </p:sp>
      <p:sp>
        <p:nvSpPr>
          <p:cNvPr id="1367" name="Google Shape;1367;p156"/>
          <p:cNvSpPr txBox="1"/>
          <p:nvPr>
            <p:ph idx="1" type="body"/>
          </p:nvPr>
        </p:nvSpPr>
        <p:spPr>
          <a:xfrm>
            <a:off x="1096963" y="1846263"/>
            <a:ext cx="10058400" cy="4022725"/>
          </a:xfrm>
          <a:prstGeom prst="rect">
            <a:avLst/>
          </a:prstGeom>
          <a:noFill/>
          <a:ln>
            <a:noFill/>
          </a:ln>
        </p:spPr>
        <p:txBody>
          <a:bodyPr anchorCtr="0" anchor="t" bIns="45700" lIns="0" spcFirstLastPara="1" rIns="0" wrap="square" tIns="45700">
            <a:noAutofit/>
          </a:bodyPr>
          <a:lstStyle/>
          <a:p>
            <a:pPr indent="-457200" lvl="0" marL="457200" rtl="0" algn="l">
              <a:lnSpc>
                <a:spcPct val="90000"/>
              </a:lnSpc>
              <a:spcBef>
                <a:spcPts val="0"/>
              </a:spcBef>
              <a:spcAft>
                <a:spcPts val="0"/>
              </a:spcAft>
              <a:buSzPts val="2000"/>
              <a:buFont typeface="Calibri"/>
              <a:buAutoNum type="arabicPeriod"/>
            </a:pPr>
            <a:r>
              <a:rPr lang="en-US">
                <a:latin typeface="Times New Roman"/>
                <a:ea typeface="Times New Roman"/>
                <a:cs typeface="Times New Roman"/>
                <a:sym typeface="Times New Roman"/>
              </a:rPr>
              <a:t>前幾層的捲積核很重要! (請根據訊號取樣頻率與訊號特徵表現的長度)</a:t>
            </a:r>
            <a:endParaRPr>
              <a:latin typeface="Times New Roman"/>
              <a:ea typeface="Times New Roman"/>
              <a:cs typeface="Times New Roman"/>
              <a:sym typeface="Times New Roman"/>
            </a:endParaRPr>
          </a:p>
          <a:p>
            <a:pPr indent="-457200" lvl="0" marL="457200" rtl="0" algn="l">
              <a:lnSpc>
                <a:spcPct val="150000"/>
              </a:lnSpc>
              <a:spcBef>
                <a:spcPts val="1400"/>
              </a:spcBef>
              <a:spcAft>
                <a:spcPts val="0"/>
              </a:spcAft>
              <a:buSzPts val="2000"/>
              <a:buFont typeface="Calibri"/>
              <a:buAutoNum type="arabicPeriod"/>
            </a:pPr>
            <a:r>
              <a:rPr lang="en-US">
                <a:latin typeface="Times New Roman"/>
                <a:ea typeface="Times New Roman"/>
                <a:cs typeface="Times New Roman"/>
                <a:sym typeface="Times New Roman"/>
              </a:rPr>
              <a:t>在神經網絡中feature map和fc層的vector不能在某層內進行極端壓縮，否則會造成特徵資訊丟失嚴重的現象。(Down sampling過頭)</a:t>
            </a:r>
            <a:endParaRPr>
              <a:latin typeface="Times New Roman"/>
              <a:ea typeface="Times New Roman"/>
              <a:cs typeface="Times New Roman"/>
              <a:sym typeface="Times New Roman"/>
            </a:endParaRPr>
          </a:p>
          <a:p>
            <a:pPr indent="-457200" lvl="0" marL="457200" rtl="0" algn="l">
              <a:lnSpc>
                <a:spcPct val="150000"/>
              </a:lnSpc>
              <a:spcBef>
                <a:spcPts val="1400"/>
              </a:spcBef>
              <a:spcAft>
                <a:spcPts val="0"/>
              </a:spcAft>
              <a:buSzPts val="2000"/>
              <a:buFont typeface="Calibri"/>
              <a:buAutoNum type="arabicPeriod"/>
            </a:pPr>
            <a:r>
              <a:rPr lang="en-US">
                <a:latin typeface="Times New Roman"/>
                <a:ea typeface="Times New Roman"/>
                <a:cs typeface="Times New Roman"/>
                <a:sym typeface="Times New Roman"/>
              </a:rPr>
              <a:t>利用1*1的捲積核來降維。</a:t>
            </a:r>
            <a:endParaRPr>
              <a:latin typeface="Times New Roman"/>
              <a:ea typeface="Times New Roman"/>
              <a:cs typeface="Times New Roman"/>
              <a:sym typeface="Times New Roman"/>
            </a:endParaRPr>
          </a:p>
          <a:p>
            <a:pPr indent="-457200" lvl="0" marL="457200" rtl="0" algn="l">
              <a:lnSpc>
                <a:spcPct val="150000"/>
              </a:lnSpc>
              <a:spcBef>
                <a:spcPts val="1400"/>
              </a:spcBef>
              <a:spcAft>
                <a:spcPts val="0"/>
              </a:spcAft>
              <a:buSzPts val="2000"/>
              <a:buFont typeface="Calibri"/>
              <a:buAutoNum type="arabicPeriod"/>
            </a:pPr>
            <a:r>
              <a:rPr lang="en-US">
                <a:latin typeface="Times New Roman"/>
                <a:ea typeface="Times New Roman"/>
                <a:cs typeface="Times New Roman"/>
                <a:sym typeface="Times New Roman"/>
              </a:rPr>
              <a:t>網路的深度優於寬度。</a:t>
            </a:r>
            <a:endParaRPr>
              <a:latin typeface="Times New Roman"/>
              <a:ea typeface="Times New Roman"/>
              <a:cs typeface="Times New Roman"/>
              <a:sym typeface="Times New Roman"/>
            </a:endParaRPr>
          </a:p>
          <a:p>
            <a:pPr indent="-457200" lvl="0" marL="457200" rtl="0" algn="l">
              <a:lnSpc>
                <a:spcPct val="150000"/>
              </a:lnSpc>
              <a:spcBef>
                <a:spcPts val="1400"/>
              </a:spcBef>
              <a:spcAft>
                <a:spcPts val="0"/>
              </a:spcAft>
              <a:buSzPts val="2000"/>
              <a:buFont typeface="Calibri"/>
              <a:buAutoNum type="arabicPeriod"/>
            </a:pPr>
            <a:r>
              <a:rPr lang="en-US">
                <a:latin typeface="Times New Roman"/>
                <a:ea typeface="Times New Roman"/>
                <a:cs typeface="Times New Roman"/>
                <a:sym typeface="Times New Roman"/>
              </a:rPr>
              <a:t>請愛用Batch Normalization</a:t>
            </a:r>
            <a:endParaRPr>
              <a:latin typeface="Times New Roman"/>
              <a:ea typeface="Times New Roman"/>
              <a:cs typeface="Times New Roman"/>
              <a:sym typeface="Times New Roman"/>
            </a:endParaRPr>
          </a:p>
          <a:p>
            <a:pPr indent="-330200" lvl="0" marL="457200" rtl="0" algn="l">
              <a:lnSpc>
                <a:spcPct val="90000"/>
              </a:lnSpc>
              <a:spcBef>
                <a:spcPts val="1400"/>
              </a:spcBef>
              <a:spcAft>
                <a:spcPts val="0"/>
              </a:spcAft>
              <a:buSzPts val="2000"/>
              <a:buFont typeface="Calibri"/>
              <a:buNone/>
            </a:pPr>
            <a:r>
              <a:t/>
            </a:r>
            <a:endParaRPr/>
          </a:p>
          <a:p>
            <a:pPr indent="-330200" lvl="0" marL="457200" rtl="0" algn="l">
              <a:lnSpc>
                <a:spcPct val="90000"/>
              </a:lnSpc>
              <a:spcBef>
                <a:spcPts val="1400"/>
              </a:spcBef>
              <a:spcAft>
                <a:spcPts val="0"/>
              </a:spcAft>
              <a:buSzPts val="2000"/>
              <a:buFont typeface="Calibri"/>
              <a:buNone/>
            </a:pPr>
            <a:r>
              <a:t/>
            </a:r>
            <a:endParaRPr/>
          </a:p>
        </p:txBody>
      </p:sp>
      <p:sp>
        <p:nvSpPr>
          <p:cNvPr id="1368" name="Google Shape;1368;p156"/>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69" name="Google Shape;1369;p156"/>
          <p:cNvPicPr preferRelativeResize="0"/>
          <p:nvPr/>
        </p:nvPicPr>
        <p:blipFill rotWithShape="1">
          <a:blip r:embed="rId3">
            <a:alphaModFix/>
          </a:blip>
          <a:srcRect b="0" l="0" r="0" t="0"/>
          <a:stretch/>
        </p:blipFill>
        <p:spPr>
          <a:xfrm>
            <a:off x="6388014" y="3641003"/>
            <a:ext cx="5715000" cy="26479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57"/>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75" name="Google Shape;1375;p157"/>
          <p:cNvPicPr preferRelativeResize="0"/>
          <p:nvPr/>
        </p:nvPicPr>
        <p:blipFill rotWithShape="1">
          <a:blip r:embed="rId3">
            <a:alphaModFix/>
          </a:blip>
          <a:srcRect b="0" l="0" r="0" t="0"/>
          <a:stretch/>
        </p:blipFill>
        <p:spPr>
          <a:xfrm>
            <a:off x="0" y="155253"/>
            <a:ext cx="7498080" cy="5941680"/>
          </a:xfrm>
          <a:prstGeom prst="rect">
            <a:avLst/>
          </a:prstGeom>
          <a:noFill/>
          <a:ln>
            <a:noFill/>
          </a:ln>
        </p:spPr>
      </p:pic>
      <p:pic>
        <p:nvPicPr>
          <p:cNvPr id="1376" name="Google Shape;1376;p157"/>
          <p:cNvPicPr preferRelativeResize="0"/>
          <p:nvPr/>
        </p:nvPicPr>
        <p:blipFill rotWithShape="1">
          <a:blip r:embed="rId4">
            <a:alphaModFix/>
          </a:blip>
          <a:srcRect b="0" l="0" r="0" t="0"/>
          <a:stretch/>
        </p:blipFill>
        <p:spPr>
          <a:xfrm>
            <a:off x="7631084" y="219874"/>
            <a:ext cx="4414058" cy="6028571"/>
          </a:xfrm>
          <a:prstGeom prst="rect">
            <a:avLst/>
          </a:prstGeom>
          <a:noFill/>
          <a:ln>
            <a:noFill/>
          </a:ln>
        </p:spPr>
      </p:pic>
      <p:sp>
        <p:nvSpPr>
          <p:cNvPr id="1377" name="Google Shape;1377;p157"/>
          <p:cNvSpPr/>
          <p:nvPr/>
        </p:nvSpPr>
        <p:spPr>
          <a:xfrm>
            <a:off x="7564582" y="1238596"/>
            <a:ext cx="1271847" cy="21613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8" name="Google Shape;1378;p157"/>
          <p:cNvSpPr/>
          <p:nvPr/>
        </p:nvSpPr>
        <p:spPr>
          <a:xfrm>
            <a:off x="7564582" y="6029795"/>
            <a:ext cx="4031673" cy="28787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158"/>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t/>
            </a:r>
            <a:endParaRPr/>
          </a:p>
        </p:txBody>
      </p:sp>
      <p:sp>
        <p:nvSpPr>
          <p:cNvPr id="1384" name="Google Shape;1384;p158"/>
          <p:cNvSpPr txBox="1"/>
          <p:nvPr>
            <p:ph idx="1" type="body"/>
          </p:nvPr>
        </p:nvSpPr>
        <p:spPr>
          <a:xfrm>
            <a:off x="1096963" y="1846263"/>
            <a:ext cx="10058400" cy="4022725"/>
          </a:xfrm>
          <a:prstGeom prst="rect">
            <a:avLst/>
          </a:prstGeom>
          <a:noFill/>
          <a:ln>
            <a:noFill/>
          </a:ln>
        </p:spPr>
        <p:txBody>
          <a:bodyPr anchorCtr="0" anchor="t" bIns="45700" lIns="0" spcFirstLastPara="1" rIns="0" wrap="square" tIns="45700">
            <a:noAutofit/>
          </a:bodyPr>
          <a:lstStyle/>
          <a:p>
            <a:pPr indent="0" lvl="0" marL="90488" rtl="0" algn="l">
              <a:lnSpc>
                <a:spcPct val="90000"/>
              </a:lnSpc>
              <a:spcBef>
                <a:spcPts val="0"/>
              </a:spcBef>
              <a:spcAft>
                <a:spcPts val="0"/>
              </a:spcAft>
              <a:buSzPts val="2000"/>
              <a:buNone/>
            </a:pPr>
            <a:r>
              <a:t/>
            </a:r>
            <a:endParaRPr/>
          </a:p>
        </p:txBody>
      </p:sp>
      <p:sp>
        <p:nvSpPr>
          <p:cNvPr id="1385" name="Google Shape;1385;p158"/>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86" name="Google Shape;1386;p158"/>
          <p:cNvPicPr preferRelativeResize="0"/>
          <p:nvPr/>
        </p:nvPicPr>
        <p:blipFill rotWithShape="1">
          <a:blip r:embed="rId3">
            <a:alphaModFix/>
          </a:blip>
          <a:srcRect b="0" l="0" r="0" t="0"/>
          <a:stretch/>
        </p:blipFill>
        <p:spPr>
          <a:xfrm>
            <a:off x="37130" y="18661"/>
            <a:ext cx="6755556" cy="6255038"/>
          </a:xfrm>
          <a:prstGeom prst="rect">
            <a:avLst/>
          </a:prstGeom>
          <a:noFill/>
          <a:ln>
            <a:noFill/>
          </a:ln>
        </p:spPr>
      </p:pic>
      <p:pic>
        <p:nvPicPr>
          <p:cNvPr id="1387" name="Google Shape;1387;p158"/>
          <p:cNvPicPr preferRelativeResize="0"/>
          <p:nvPr/>
        </p:nvPicPr>
        <p:blipFill rotWithShape="1">
          <a:blip r:embed="rId4">
            <a:alphaModFix/>
          </a:blip>
          <a:srcRect b="0" l="0" r="0" t="0"/>
          <a:stretch/>
        </p:blipFill>
        <p:spPr>
          <a:xfrm>
            <a:off x="6880296" y="50735"/>
            <a:ext cx="5230838" cy="6133333"/>
          </a:xfrm>
          <a:prstGeom prst="rect">
            <a:avLst/>
          </a:prstGeom>
          <a:noFill/>
          <a:ln>
            <a:noFill/>
          </a:ln>
        </p:spPr>
      </p:pic>
      <p:sp>
        <p:nvSpPr>
          <p:cNvPr id="1388" name="Google Shape;1388;p158"/>
          <p:cNvSpPr/>
          <p:nvPr/>
        </p:nvSpPr>
        <p:spPr>
          <a:xfrm>
            <a:off x="6880296" y="1113905"/>
            <a:ext cx="1424119" cy="21613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9" name="Google Shape;1389;p158"/>
          <p:cNvSpPr/>
          <p:nvPr/>
        </p:nvSpPr>
        <p:spPr>
          <a:xfrm>
            <a:off x="6880296" y="5702331"/>
            <a:ext cx="5230838" cy="216131"/>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sp>
        <p:nvSpPr>
          <p:cNvPr id="1394" name="Google Shape;1394;p159"/>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t/>
            </a:r>
            <a:endParaRPr/>
          </a:p>
        </p:txBody>
      </p:sp>
      <p:sp>
        <p:nvSpPr>
          <p:cNvPr id="1395" name="Google Shape;1395;p159"/>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262626"/>
              </a:buClr>
              <a:buSzPts val="8000"/>
              <a:buFont typeface="Times New Roman"/>
              <a:buNone/>
            </a:pPr>
            <a:r>
              <a:rPr lang="en-US">
                <a:latin typeface="Times New Roman"/>
                <a:ea typeface="Times New Roman"/>
                <a:cs typeface="Times New Roman"/>
                <a:sym typeface="Times New Roman"/>
              </a:rPr>
              <a:t>Introduce my tool for deep learning (Matlab)</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6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6600"/>
              <a:buFont typeface="Times New Roman"/>
              <a:buNone/>
            </a:pPr>
            <a:r>
              <a:rPr lang="en-US" sz="6600">
                <a:latin typeface="Times New Roman"/>
                <a:ea typeface="Times New Roman"/>
                <a:cs typeface="Times New Roman"/>
                <a:sym typeface="Times New Roman"/>
              </a:rPr>
              <a:t>Matlab 優勢</a:t>
            </a:r>
            <a:endParaRPr/>
          </a:p>
        </p:txBody>
      </p:sp>
      <p:sp>
        <p:nvSpPr>
          <p:cNvPr id="1401" name="Google Shape;1401;p160"/>
          <p:cNvSpPr txBox="1"/>
          <p:nvPr>
            <p:ph idx="4294967295" type="body"/>
          </p:nvPr>
        </p:nvSpPr>
        <p:spPr>
          <a:xfrm>
            <a:off x="348915" y="1981126"/>
            <a:ext cx="8548438" cy="4173027"/>
          </a:xfrm>
          <a:prstGeom prst="rect">
            <a:avLst/>
          </a:prstGeom>
          <a:noFill/>
          <a:ln>
            <a:noFill/>
          </a:ln>
        </p:spPr>
        <p:txBody>
          <a:bodyPr anchorCtr="0" anchor="t" bIns="45700" lIns="0" spcFirstLastPara="1" rIns="0" wrap="square" tIns="45700">
            <a:noAutofit/>
          </a:bodyPr>
          <a:lstStyle/>
          <a:p>
            <a:pPr indent="-124460" lvl="0" marL="91440" rtl="0" algn="l">
              <a:lnSpc>
                <a:spcPct val="150000"/>
              </a:lnSpc>
              <a:spcBef>
                <a:spcPts val="0"/>
              </a:spcBef>
              <a:spcAft>
                <a:spcPts val="0"/>
              </a:spcAft>
              <a:buSzPts val="1960"/>
              <a:buChar char=" "/>
            </a:pPr>
            <a:r>
              <a:rPr lang="en-US" sz="1960" cap="none">
                <a:latin typeface="Times New Roman"/>
                <a:ea typeface="Times New Roman"/>
                <a:cs typeface="Times New Roman"/>
                <a:sym typeface="Times New Roman"/>
              </a:rPr>
              <a:t>GPU </a:t>
            </a:r>
            <a:r>
              <a:rPr lang="en-US" sz="1960">
                <a:latin typeface="Times New Roman"/>
                <a:ea typeface="Times New Roman"/>
                <a:cs typeface="Times New Roman"/>
                <a:sym typeface="Times New Roman"/>
              </a:rPr>
              <a:t>與環境</a:t>
            </a:r>
            <a:r>
              <a:rPr lang="en-US" sz="1960" cap="none">
                <a:latin typeface="Times New Roman"/>
                <a:ea typeface="Times New Roman"/>
                <a:cs typeface="Times New Roman"/>
                <a:sym typeface="Times New Roman"/>
              </a:rPr>
              <a:t>不用像python需再多做設定，可以直接在訓練模型時直接呼叫。</a:t>
            </a:r>
            <a:endParaRPr sz="1960" cap="none">
              <a:latin typeface="Times New Roman"/>
              <a:ea typeface="Times New Roman"/>
              <a:cs typeface="Times New Roman"/>
              <a:sym typeface="Times New Roman"/>
            </a:endParaRPr>
          </a:p>
          <a:p>
            <a:pPr indent="-182880" lvl="1" marL="384048" rtl="0" algn="l">
              <a:lnSpc>
                <a:spcPct val="150000"/>
              </a:lnSpc>
              <a:spcBef>
                <a:spcPts val="400"/>
              </a:spcBef>
              <a:spcAft>
                <a:spcPts val="0"/>
              </a:spcAft>
              <a:buSzPts val="1960"/>
              <a:buChar char="◦"/>
            </a:pPr>
            <a:r>
              <a:rPr lang="en-US" sz="1960" cap="none">
                <a:latin typeface="Times New Roman"/>
                <a:ea typeface="Times New Roman"/>
                <a:cs typeface="Times New Roman"/>
                <a:sym typeface="Times New Roman"/>
              </a:rPr>
              <a:t>1.Python環境安裝複雜，常遇到環境參數及cuda版本設定問題</a:t>
            </a:r>
            <a:endParaRPr sz="1960" cap="none">
              <a:latin typeface="Times New Roman"/>
              <a:ea typeface="Times New Roman"/>
              <a:cs typeface="Times New Roman"/>
              <a:sym typeface="Times New Roman"/>
            </a:endParaRPr>
          </a:p>
          <a:p>
            <a:pPr indent="-182880" lvl="1" marL="384048" rtl="0" algn="l">
              <a:lnSpc>
                <a:spcPct val="150000"/>
              </a:lnSpc>
              <a:spcBef>
                <a:spcPts val="600"/>
              </a:spcBef>
              <a:spcAft>
                <a:spcPts val="0"/>
              </a:spcAft>
              <a:buSzPts val="1960"/>
              <a:buChar char="◦"/>
            </a:pPr>
            <a:r>
              <a:rPr lang="en-US" sz="1960" cap="none">
                <a:latin typeface="Times New Roman"/>
                <a:ea typeface="Times New Roman"/>
                <a:cs typeface="Times New Roman"/>
                <a:sym typeface="Times New Roman"/>
              </a:rPr>
              <a:t>2.Matlab可以直接查詢電腦GPU，並優先使用GPU去跑資料</a:t>
            </a:r>
            <a:endParaRPr sz="1960" cap="none">
              <a:latin typeface="Times New Roman"/>
              <a:ea typeface="Times New Roman"/>
              <a:cs typeface="Times New Roman"/>
              <a:sym typeface="Times New Roman"/>
            </a:endParaRPr>
          </a:p>
          <a:p>
            <a:pPr indent="-124460" lvl="0" marL="91440" rtl="0" algn="l">
              <a:lnSpc>
                <a:spcPct val="150000"/>
              </a:lnSpc>
              <a:spcBef>
                <a:spcPts val="1600"/>
              </a:spcBef>
              <a:spcAft>
                <a:spcPts val="0"/>
              </a:spcAft>
              <a:buSzPts val="1960"/>
              <a:buChar char=" "/>
            </a:pPr>
            <a:r>
              <a:rPr lang="en-US" sz="1960" cap="none">
                <a:latin typeface="Times New Roman"/>
                <a:ea typeface="Times New Roman"/>
                <a:cs typeface="Times New Roman"/>
                <a:sym typeface="Times New Roman"/>
              </a:rPr>
              <a:t>載入Pretrained Model容易，方便進行遷移學習之應用。</a:t>
            </a:r>
            <a:endParaRPr sz="1960" cap="none">
              <a:latin typeface="Times New Roman"/>
              <a:ea typeface="Times New Roman"/>
              <a:cs typeface="Times New Roman"/>
              <a:sym typeface="Times New Roman"/>
            </a:endParaRPr>
          </a:p>
          <a:p>
            <a:pPr indent="-124460" lvl="0" marL="91440" rtl="0" algn="l">
              <a:lnSpc>
                <a:spcPct val="150000"/>
              </a:lnSpc>
              <a:spcBef>
                <a:spcPts val="1400"/>
              </a:spcBef>
              <a:spcAft>
                <a:spcPts val="0"/>
              </a:spcAft>
              <a:buSzPts val="1960"/>
              <a:buChar char=" "/>
            </a:pPr>
            <a:r>
              <a:rPr lang="en-US" sz="1960" cap="none">
                <a:latin typeface="Times New Roman"/>
                <a:ea typeface="Times New Roman"/>
                <a:cs typeface="Times New Roman"/>
                <a:sym typeface="Times New Roman"/>
              </a:rPr>
              <a:t>深度學習程式碼淺顯易懂，入門且上手快速容易。</a:t>
            </a:r>
            <a:endParaRPr sz="1960" cap="none">
              <a:latin typeface="Times New Roman"/>
              <a:ea typeface="Times New Roman"/>
              <a:cs typeface="Times New Roman"/>
              <a:sym typeface="Times New Roman"/>
            </a:endParaRPr>
          </a:p>
          <a:p>
            <a:pPr indent="-124460" lvl="0" marL="91440" rtl="0" algn="l">
              <a:lnSpc>
                <a:spcPct val="150000"/>
              </a:lnSpc>
              <a:spcBef>
                <a:spcPts val="1400"/>
              </a:spcBef>
              <a:spcAft>
                <a:spcPts val="0"/>
              </a:spcAft>
              <a:buSzPts val="1960"/>
              <a:buChar char=" "/>
            </a:pPr>
            <a:r>
              <a:rPr lang="en-US" sz="1960" cap="none">
                <a:latin typeface="Times New Roman"/>
                <a:ea typeface="Times New Roman"/>
                <a:cs typeface="Times New Roman"/>
                <a:sym typeface="Times New Roman"/>
              </a:rPr>
              <a:t>資料預處理效率高。(方便的內建函式與APP)</a:t>
            </a:r>
            <a:endParaRPr/>
          </a:p>
        </p:txBody>
      </p:sp>
      <p:pic>
        <p:nvPicPr>
          <p:cNvPr id="1402" name="Google Shape;1402;p160"/>
          <p:cNvPicPr preferRelativeResize="0"/>
          <p:nvPr/>
        </p:nvPicPr>
        <p:blipFill rotWithShape="1">
          <a:blip r:embed="rId3">
            <a:alphaModFix/>
          </a:blip>
          <a:srcRect b="0" l="0" r="0" t="0"/>
          <a:stretch/>
        </p:blipFill>
        <p:spPr>
          <a:xfrm>
            <a:off x="8597236" y="2649040"/>
            <a:ext cx="3505312" cy="36636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2"/>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1" name="Google Shape;461;p62"/>
          <p:cNvPicPr preferRelativeResize="0"/>
          <p:nvPr/>
        </p:nvPicPr>
        <p:blipFill rotWithShape="1">
          <a:blip r:embed="rId3">
            <a:alphaModFix/>
          </a:blip>
          <a:srcRect b="3182" l="7010" r="4477" t="4321"/>
          <a:stretch/>
        </p:blipFill>
        <p:spPr>
          <a:xfrm>
            <a:off x="2460568" y="1080655"/>
            <a:ext cx="7082444" cy="5552901"/>
          </a:xfrm>
          <a:prstGeom prst="rect">
            <a:avLst/>
          </a:prstGeom>
          <a:noFill/>
          <a:ln>
            <a:noFill/>
          </a:ln>
        </p:spPr>
      </p:pic>
      <p:sp>
        <p:nvSpPr>
          <p:cNvPr id="462" name="Google Shape;462;p62"/>
          <p:cNvSpPr txBox="1"/>
          <p:nvPr/>
        </p:nvSpPr>
        <p:spPr>
          <a:xfrm>
            <a:off x="775059" y="253969"/>
            <a:ext cx="11253457" cy="11430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lang="en-US" sz="4800">
                <a:solidFill>
                  <a:srgbClr val="404040"/>
                </a:solidFill>
                <a:latin typeface="Times New Roman"/>
                <a:ea typeface="Times New Roman"/>
                <a:cs typeface="Times New Roman"/>
                <a:sym typeface="Times New Roman"/>
              </a:rPr>
              <a:t>近年有關自動睡眠判讀學術論文發表量</a:t>
            </a:r>
            <a:endParaRPr sz="4800">
              <a:solidFill>
                <a:srgbClr val="404040"/>
              </a:solidFill>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16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5400"/>
              <a:buFont typeface="Times New Roman"/>
              <a:buNone/>
            </a:pPr>
            <a:r>
              <a:rPr lang="en-US" sz="5400">
                <a:latin typeface="Times New Roman"/>
                <a:ea typeface="Times New Roman"/>
                <a:cs typeface="Times New Roman"/>
                <a:sym typeface="Times New Roman"/>
              </a:rPr>
              <a:t>Matlab 深度學習套件</a:t>
            </a:r>
            <a:endParaRPr/>
          </a:p>
        </p:txBody>
      </p:sp>
      <p:sp>
        <p:nvSpPr>
          <p:cNvPr id="1409" name="Google Shape;1409;p161"/>
          <p:cNvSpPr txBox="1"/>
          <p:nvPr>
            <p:ph idx="4294967295" type="body"/>
          </p:nvPr>
        </p:nvSpPr>
        <p:spPr>
          <a:xfrm>
            <a:off x="163996" y="1876495"/>
            <a:ext cx="6913563" cy="5330825"/>
          </a:xfrm>
          <a:prstGeom prst="rect">
            <a:avLst/>
          </a:prstGeom>
          <a:noFill/>
          <a:ln>
            <a:noFill/>
          </a:ln>
        </p:spPr>
        <p:txBody>
          <a:bodyPr anchorCtr="0" anchor="t" bIns="45700" lIns="0" spcFirstLastPara="1" rIns="0" wrap="square" tIns="45700">
            <a:noAutofit/>
          </a:bodyPr>
          <a:lstStyle/>
          <a:p>
            <a:pPr indent="-114300" lvl="0" marL="91440" rtl="0" algn="just">
              <a:lnSpc>
                <a:spcPct val="90000"/>
              </a:lnSpc>
              <a:spcBef>
                <a:spcPts val="0"/>
              </a:spcBef>
              <a:spcAft>
                <a:spcPts val="0"/>
              </a:spcAft>
              <a:buSzPts val="1800"/>
              <a:buChar char=" "/>
            </a:pPr>
            <a:r>
              <a:rPr lang="en-US" sz="1800" cap="none">
                <a:latin typeface="Times New Roman"/>
                <a:ea typeface="Times New Roman"/>
                <a:cs typeface="Times New Roman"/>
                <a:sym typeface="Times New Roman"/>
              </a:rPr>
              <a:t>Deep Learning Toolbox™ (Formerly Neural Network Toolbox™) </a:t>
            </a:r>
            <a:endParaRPr/>
          </a:p>
          <a:p>
            <a:pPr indent="-114300" lvl="0" marL="91440" rtl="0" algn="just">
              <a:lnSpc>
                <a:spcPct val="90000"/>
              </a:lnSpc>
              <a:spcBef>
                <a:spcPts val="1400"/>
              </a:spcBef>
              <a:spcAft>
                <a:spcPts val="0"/>
              </a:spcAft>
              <a:buSzPts val="1800"/>
              <a:buChar char=" "/>
            </a:pPr>
            <a:r>
              <a:rPr lang="en-US" sz="1800" cap="none">
                <a:latin typeface="Times New Roman"/>
                <a:ea typeface="Times New Roman"/>
                <a:cs typeface="Times New Roman"/>
                <a:sym typeface="Times New Roman"/>
              </a:rPr>
              <a:t>Parallel Computing Toolbox</a:t>
            </a:r>
            <a:endParaRPr/>
          </a:p>
          <a:p>
            <a:pPr indent="-114300" lvl="0" marL="91440" rtl="0" algn="just">
              <a:lnSpc>
                <a:spcPct val="90000"/>
              </a:lnSpc>
              <a:spcBef>
                <a:spcPts val="1400"/>
              </a:spcBef>
              <a:spcAft>
                <a:spcPts val="0"/>
              </a:spcAft>
              <a:buSzPts val="1800"/>
              <a:buChar char=" "/>
            </a:pPr>
            <a:r>
              <a:rPr lang="en-US" sz="1800" cap="none">
                <a:latin typeface="Times New Roman"/>
                <a:ea typeface="Times New Roman"/>
                <a:cs typeface="Times New Roman"/>
                <a:sym typeface="Times New Roman"/>
              </a:rPr>
              <a:t>Statistics and Machine Learning Toolbox</a:t>
            </a:r>
            <a:endParaRPr/>
          </a:p>
          <a:p>
            <a:pPr indent="-114300" lvl="0" marL="91440" rtl="0" algn="just">
              <a:lnSpc>
                <a:spcPct val="90000"/>
              </a:lnSpc>
              <a:spcBef>
                <a:spcPts val="1400"/>
              </a:spcBef>
              <a:spcAft>
                <a:spcPts val="0"/>
              </a:spcAft>
              <a:buSzPts val="1800"/>
              <a:buChar char=" "/>
            </a:pPr>
            <a:r>
              <a:rPr lang="en-US" sz="1800" cap="none">
                <a:latin typeface="Times New Roman"/>
                <a:ea typeface="Times New Roman"/>
                <a:cs typeface="Times New Roman"/>
                <a:sym typeface="Times New Roman"/>
              </a:rPr>
              <a:t>Image Processing Toolbox</a:t>
            </a:r>
            <a:endParaRPr/>
          </a:p>
          <a:p>
            <a:pPr indent="-114300" lvl="0" marL="91440" rtl="0" algn="just">
              <a:lnSpc>
                <a:spcPct val="90000"/>
              </a:lnSpc>
              <a:spcBef>
                <a:spcPts val="1400"/>
              </a:spcBef>
              <a:spcAft>
                <a:spcPts val="0"/>
              </a:spcAft>
              <a:buSzPts val="1800"/>
              <a:buChar char=" "/>
            </a:pPr>
            <a:r>
              <a:rPr lang="en-US" sz="1800" cap="none">
                <a:latin typeface="Times New Roman"/>
                <a:ea typeface="Times New Roman"/>
                <a:cs typeface="Times New Roman"/>
                <a:sym typeface="Times New Roman"/>
              </a:rPr>
              <a:t>Computer Vision System Toolbox</a:t>
            </a:r>
            <a:endParaRPr/>
          </a:p>
          <a:p>
            <a:pPr indent="-114300" lvl="0" marL="91440" rtl="0" algn="just">
              <a:lnSpc>
                <a:spcPct val="90000"/>
              </a:lnSpc>
              <a:spcBef>
                <a:spcPts val="1400"/>
              </a:spcBef>
              <a:spcAft>
                <a:spcPts val="0"/>
              </a:spcAft>
              <a:buSzPts val="1800"/>
              <a:buChar char=" "/>
            </a:pPr>
            <a:r>
              <a:rPr lang="en-US" sz="1800" cap="none">
                <a:latin typeface="Times New Roman"/>
                <a:ea typeface="Times New Roman"/>
                <a:cs typeface="Times New Roman"/>
                <a:sym typeface="Times New Roman"/>
              </a:rPr>
              <a:t>Signal Processing Toolbox</a:t>
            </a:r>
            <a:endParaRPr/>
          </a:p>
          <a:p>
            <a:pPr indent="-114300" lvl="0" marL="91440" rtl="0" algn="just">
              <a:lnSpc>
                <a:spcPct val="90000"/>
              </a:lnSpc>
              <a:spcBef>
                <a:spcPts val="1400"/>
              </a:spcBef>
              <a:spcAft>
                <a:spcPts val="0"/>
              </a:spcAft>
              <a:buSzPts val="1800"/>
              <a:buChar char=" "/>
            </a:pPr>
            <a:r>
              <a:rPr lang="en-US" sz="1800" cap="none">
                <a:latin typeface="Times New Roman"/>
                <a:ea typeface="Times New Roman"/>
                <a:cs typeface="Times New Roman"/>
                <a:sym typeface="Times New Roman"/>
              </a:rPr>
              <a:t>Wavelet Toolbox</a:t>
            </a:r>
            <a:endParaRPr/>
          </a:p>
          <a:p>
            <a:pPr indent="-114300" lvl="0" marL="91440" rtl="0" algn="just">
              <a:lnSpc>
                <a:spcPct val="90000"/>
              </a:lnSpc>
              <a:spcBef>
                <a:spcPts val="1400"/>
              </a:spcBef>
              <a:spcAft>
                <a:spcPts val="0"/>
              </a:spcAft>
              <a:buSzPts val="1800"/>
              <a:buChar char=" "/>
            </a:pPr>
            <a:r>
              <a:rPr lang="en-US" sz="1800">
                <a:latin typeface="Times New Roman"/>
                <a:ea typeface="Times New Roman"/>
                <a:cs typeface="Times New Roman"/>
                <a:sym typeface="Times New Roman"/>
              </a:rPr>
              <a:t>進入matlab的</a:t>
            </a:r>
            <a:r>
              <a:rPr lang="en-US" sz="1800" cap="none">
                <a:latin typeface="Times New Roman"/>
                <a:ea typeface="Times New Roman"/>
                <a:cs typeface="Times New Roman"/>
                <a:sym typeface="Times New Roman"/>
              </a:rPr>
              <a:t>Add Ons裡面下載許多Pretrained Model，如：</a:t>
            </a:r>
            <a:endParaRPr sz="1800" cap="none">
              <a:latin typeface="Times New Roman"/>
              <a:ea typeface="Times New Roman"/>
              <a:cs typeface="Times New Roman"/>
              <a:sym typeface="Times New Roman"/>
            </a:endParaRPr>
          </a:p>
          <a:p>
            <a:pPr indent="-114300" lvl="0" marL="91440" rtl="0" algn="just">
              <a:lnSpc>
                <a:spcPct val="90000"/>
              </a:lnSpc>
              <a:spcBef>
                <a:spcPts val="1400"/>
              </a:spcBef>
              <a:spcAft>
                <a:spcPts val="0"/>
              </a:spcAft>
              <a:buSzPts val="1800"/>
              <a:buChar char=" "/>
            </a:pPr>
            <a:r>
              <a:rPr lang="en-US" sz="1800" cap="none">
                <a:latin typeface="Times New Roman"/>
                <a:ea typeface="Times New Roman"/>
                <a:cs typeface="Times New Roman"/>
                <a:sym typeface="Times New Roman"/>
              </a:rPr>
              <a:t>AlexNet, GoogleNet, ResNet, Densenet等與其他輸入/輸出模型套件</a:t>
            </a:r>
            <a:endParaRPr sz="1800" cap="none">
              <a:latin typeface="Times New Roman"/>
              <a:ea typeface="Times New Roman"/>
              <a:cs typeface="Times New Roman"/>
              <a:sym typeface="Times New Roman"/>
            </a:endParaRPr>
          </a:p>
          <a:p>
            <a:pPr indent="-114300" lvl="0" marL="91440" rtl="0" algn="just">
              <a:lnSpc>
                <a:spcPct val="90000"/>
              </a:lnSpc>
              <a:spcBef>
                <a:spcPts val="1400"/>
              </a:spcBef>
              <a:spcAft>
                <a:spcPts val="0"/>
              </a:spcAft>
              <a:buSzPts val="1800"/>
              <a:buChar char=" "/>
            </a:pPr>
            <a:r>
              <a:rPr lang="en-US" sz="1800" u="sng">
                <a:solidFill>
                  <a:schemeClr val="hlink"/>
                </a:solidFill>
                <a:hlinkClick r:id="rId3"/>
              </a:rPr>
              <a:t>https://ppt.cc/f4cYbx</a:t>
            </a:r>
            <a:endParaRPr sz="1800">
              <a:latin typeface="Times New Roman"/>
              <a:ea typeface="Times New Roman"/>
              <a:cs typeface="Times New Roman"/>
              <a:sym typeface="Times New Roman"/>
            </a:endParaRPr>
          </a:p>
        </p:txBody>
      </p:sp>
      <p:pic>
        <p:nvPicPr>
          <p:cNvPr id="1410" name="Google Shape;1410;p161"/>
          <p:cNvPicPr preferRelativeResize="0"/>
          <p:nvPr/>
        </p:nvPicPr>
        <p:blipFill rotWithShape="1">
          <a:blip r:embed="rId4">
            <a:alphaModFix/>
          </a:blip>
          <a:srcRect b="0" l="8054" r="0" t="0"/>
          <a:stretch/>
        </p:blipFill>
        <p:spPr>
          <a:xfrm>
            <a:off x="6828183" y="1876495"/>
            <a:ext cx="5338970" cy="2098398"/>
          </a:xfrm>
          <a:prstGeom prst="rect">
            <a:avLst/>
          </a:prstGeom>
          <a:noFill/>
          <a:ln>
            <a:noFill/>
          </a:ln>
        </p:spPr>
      </p:pic>
      <p:pic>
        <p:nvPicPr>
          <p:cNvPr id="1411" name="Google Shape;1411;p161"/>
          <p:cNvPicPr preferRelativeResize="0"/>
          <p:nvPr/>
        </p:nvPicPr>
        <p:blipFill rotWithShape="1">
          <a:blip r:embed="rId5">
            <a:alphaModFix/>
          </a:blip>
          <a:srcRect b="0" l="0" r="0" t="0"/>
          <a:stretch/>
        </p:blipFill>
        <p:spPr>
          <a:xfrm>
            <a:off x="6828183" y="4009680"/>
            <a:ext cx="5249399" cy="2762081"/>
          </a:xfrm>
          <a:prstGeom prst="rect">
            <a:avLst/>
          </a:prstGeom>
          <a:noFill/>
          <a:ln>
            <a:noFill/>
          </a:ln>
        </p:spPr>
      </p:pic>
      <p:pic>
        <p:nvPicPr>
          <p:cNvPr id="1412" name="Google Shape;1412;p161"/>
          <p:cNvPicPr preferRelativeResize="0"/>
          <p:nvPr/>
        </p:nvPicPr>
        <p:blipFill rotWithShape="1">
          <a:blip r:embed="rId6">
            <a:alphaModFix/>
          </a:blip>
          <a:srcRect b="0" l="0" r="0" t="0"/>
          <a:stretch/>
        </p:blipFill>
        <p:spPr>
          <a:xfrm>
            <a:off x="6828183" y="1978516"/>
            <a:ext cx="5314954" cy="483177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pic>
        <p:nvPicPr>
          <p:cNvPr id="1417" name="Google Shape;1417;p162"/>
          <p:cNvPicPr preferRelativeResize="0"/>
          <p:nvPr/>
        </p:nvPicPr>
        <p:blipFill rotWithShape="1">
          <a:blip r:embed="rId3">
            <a:alphaModFix/>
          </a:blip>
          <a:srcRect b="0" l="0" r="0" t="0"/>
          <a:stretch/>
        </p:blipFill>
        <p:spPr>
          <a:xfrm>
            <a:off x="632129" y="170512"/>
            <a:ext cx="11095822" cy="644695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2" name="Shape 1422"/>
        <p:cNvGrpSpPr/>
        <p:nvPr/>
      </p:nvGrpSpPr>
      <p:grpSpPr>
        <a:xfrm>
          <a:off x="0" y="0"/>
          <a:ext cx="0" cy="0"/>
          <a:chOff x="0" y="0"/>
          <a:chExt cx="0" cy="0"/>
        </a:xfrm>
      </p:grpSpPr>
      <p:sp>
        <p:nvSpPr>
          <p:cNvPr id="1423" name="Google Shape;1423;p163"/>
          <p:cNvSpPr txBox="1"/>
          <p:nvPr>
            <p:ph idx="4294967295" type="title"/>
          </p:nvPr>
        </p:nvSpPr>
        <p:spPr>
          <a:xfrm>
            <a:off x="1376570" y="-564605"/>
            <a:ext cx="10363200" cy="159702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Times New Roman"/>
              <a:buNone/>
            </a:pPr>
            <a:r>
              <a:rPr lang="en-US" cap="none">
                <a:latin typeface="Times New Roman"/>
                <a:ea typeface="Times New Roman"/>
                <a:cs typeface="Times New Roman"/>
                <a:sym typeface="Times New Roman"/>
              </a:rPr>
              <a:t>Convolutional Neural Network</a:t>
            </a:r>
            <a:r>
              <a:rPr lang="en-US">
                <a:latin typeface="Times New Roman"/>
                <a:ea typeface="Times New Roman"/>
                <a:cs typeface="Times New Roman"/>
                <a:sym typeface="Times New Roman"/>
              </a:rPr>
              <a:t> (CNN)</a:t>
            </a:r>
            <a:endParaRPr>
              <a:latin typeface="Times New Roman"/>
              <a:ea typeface="Times New Roman"/>
              <a:cs typeface="Times New Roman"/>
              <a:sym typeface="Times New Roman"/>
            </a:endParaRPr>
          </a:p>
        </p:txBody>
      </p:sp>
      <p:sp>
        <p:nvSpPr>
          <p:cNvPr id="1424" name="Google Shape;1424;p163"/>
          <p:cNvSpPr txBox="1"/>
          <p:nvPr>
            <p:ph idx="4294967295" type="body"/>
          </p:nvPr>
        </p:nvSpPr>
        <p:spPr>
          <a:xfrm>
            <a:off x="621196" y="1295050"/>
            <a:ext cx="9591675" cy="4292600"/>
          </a:xfrm>
          <a:prstGeom prst="rect">
            <a:avLst/>
          </a:prstGeom>
          <a:noFill/>
          <a:ln>
            <a:noFill/>
          </a:ln>
        </p:spPr>
        <p:txBody>
          <a:bodyPr anchorCtr="0" anchor="t" bIns="45700" lIns="0" spcFirstLastPara="1" rIns="0" wrap="square" tIns="45700">
            <a:noAutofit/>
          </a:bodyPr>
          <a:lstStyle/>
          <a:p>
            <a:pPr indent="-152400" lvl="0" marL="91440" rtl="0" algn="l">
              <a:lnSpc>
                <a:spcPct val="90000"/>
              </a:lnSpc>
              <a:spcBef>
                <a:spcPts val="0"/>
              </a:spcBef>
              <a:spcAft>
                <a:spcPts val="0"/>
              </a:spcAft>
              <a:buSzPts val="2400"/>
              <a:buChar char=" "/>
            </a:pPr>
            <a:r>
              <a:rPr lang="en-US" sz="2400">
                <a:latin typeface="Times New Roman"/>
                <a:ea typeface="Times New Roman"/>
                <a:cs typeface="Times New Roman"/>
                <a:sym typeface="Times New Roman"/>
              </a:rPr>
              <a:t>主要由</a:t>
            </a:r>
            <a:r>
              <a:rPr lang="en-US" sz="2400" cap="none">
                <a:latin typeface="Times New Roman"/>
                <a:ea typeface="Times New Roman"/>
                <a:cs typeface="Times New Roman"/>
                <a:sym typeface="Times New Roman"/>
              </a:rPr>
              <a:t>Convolution Layer , Pooling Layer , Fully Connected Layer</a:t>
            </a:r>
            <a:r>
              <a:rPr lang="en-US" sz="2400">
                <a:latin typeface="Times New Roman"/>
                <a:ea typeface="Times New Roman"/>
                <a:cs typeface="Times New Roman"/>
                <a:sym typeface="Times New Roman"/>
              </a:rPr>
              <a:t>所組成</a:t>
            </a:r>
            <a:endParaRPr/>
          </a:p>
        </p:txBody>
      </p:sp>
      <p:pic>
        <p:nvPicPr>
          <p:cNvPr id="1425" name="Google Shape;1425;p163"/>
          <p:cNvPicPr preferRelativeResize="0"/>
          <p:nvPr/>
        </p:nvPicPr>
        <p:blipFill rotWithShape="1">
          <a:blip r:embed="rId3">
            <a:alphaModFix/>
          </a:blip>
          <a:srcRect b="0" l="0" r="0" t="0"/>
          <a:stretch/>
        </p:blipFill>
        <p:spPr>
          <a:xfrm>
            <a:off x="216083" y="2787319"/>
            <a:ext cx="10289894" cy="2800331"/>
          </a:xfrm>
          <a:prstGeom prst="rect">
            <a:avLst/>
          </a:prstGeom>
          <a:noFill/>
          <a:ln>
            <a:noFill/>
          </a:ln>
        </p:spPr>
      </p:pic>
      <p:pic>
        <p:nvPicPr>
          <p:cNvPr id="1426" name="Google Shape;1426;p163"/>
          <p:cNvPicPr preferRelativeResize="0"/>
          <p:nvPr/>
        </p:nvPicPr>
        <p:blipFill rotWithShape="1">
          <a:blip r:embed="rId4">
            <a:alphaModFix/>
          </a:blip>
          <a:srcRect b="8624" l="0" r="0" t="0"/>
          <a:stretch/>
        </p:blipFill>
        <p:spPr>
          <a:xfrm>
            <a:off x="0" y="1728448"/>
            <a:ext cx="12192000" cy="451012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164"/>
          <p:cNvSpPr txBox="1"/>
          <p:nvPr>
            <p:ph idx="4294967295" type="title"/>
          </p:nvPr>
        </p:nvSpPr>
        <p:spPr>
          <a:xfrm>
            <a:off x="491987" y="0"/>
            <a:ext cx="10363200" cy="1597025"/>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5400"/>
              <a:buFont typeface="Times New Roman"/>
              <a:buNone/>
            </a:pPr>
            <a:r>
              <a:rPr lang="en-US" sz="5400">
                <a:latin typeface="Times New Roman"/>
                <a:ea typeface="Times New Roman"/>
                <a:cs typeface="Times New Roman"/>
                <a:sym typeface="Times New Roman"/>
              </a:rPr>
              <a:t>圖像前處理</a:t>
            </a:r>
            <a:endParaRPr/>
          </a:p>
        </p:txBody>
      </p:sp>
      <p:sp>
        <p:nvSpPr>
          <p:cNvPr id="1432" name="Google Shape;1432;p164"/>
          <p:cNvSpPr txBox="1"/>
          <p:nvPr>
            <p:ph idx="4294967295" type="body"/>
          </p:nvPr>
        </p:nvSpPr>
        <p:spPr>
          <a:xfrm>
            <a:off x="228600" y="2164614"/>
            <a:ext cx="7689850" cy="3312545"/>
          </a:xfrm>
          <a:prstGeom prst="rect">
            <a:avLst/>
          </a:prstGeom>
          <a:noFill/>
          <a:ln>
            <a:noFill/>
          </a:ln>
        </p:spPr>
        <p:txBody>
          <a:bodyPr anchorCtr="0" anchor="t" bIns="45700" lIns="0" spcFirstLastPara="1" rIns="0" wrap="square" tIns="45700">
            <a:noAutofit/>
          </a:bodyPr>
          <a:lstStyle/>
          <a:p>
            <a:pPr indent="-152400" lvl="0" marL="91440" rtl="0" algn="just">
              <a:lnSpc>
                <a:spcPct val="90000"/>
              </a:lnSpc>
              <a:spcBef>
                <a:spcPts val="0"/>
              </a:spcBef>
              <a:spcAft>
                <a:spcPts val="0"/>
              </a:spcAft>
              <a:buSzPts val="2400"/>
              <a:buChar char=" "/>
            </a:pPr>
            <a:r>
              <a:rPr lang="en-US" sz="2400" cap="none">
                <a:latin typeface="Times New Roman"/>
                <a:ea typeface="Times New Roman"/>
                <a:cs typeface="Times New Roman"/>
                <a:sym typeface="Times New Roman"/>
              </a:rPr>
              <a:t>載入圖像資料集：imagedatastore(‘資料集</a:t>
            </a:r>
            <a:r>
              <a:rPr lang="en-US" sz="2400">
                <a:latin typeface="Times New Roman"/>
                <a:ea typeface="Times New Roman"/>
                <a:cs typeface="Times New Roman"/>
                <a:sym typeface="Times New Roman"/>
              </a:rPr>
              <a:t>路徑</a:t>
            </a:r>
            <a:r>
              <a:rPr lang="en-US" sz="2400" cap="none">
                <a:latin typeface="Times New Roman"/>
                <a:ea typeface="Times New Roman"/>
                <a:cs typeface="Times New Roman"/>
                <a:sym typeface="Times New Roman"/>
              </a:rPr>
              <a:t>', ...</a:t>
            </a:r>
            <a:endParaRPr/>
          </a:p>
          <a:p>
            <a:pPr indent="0" lvl="0" marL="0" rtl="0" algn="just">
              <a:lnSpc>
                <a:spcPct val="90000"/>
              </a:lnSpc>
              <a:spcBef>
                <a:spcPts val="1400"/>
              </a:spcBef>
              <a:spcAft>
                <a:spcPts val="0"/>
              </a:spcAft>
              <a:buSzPts val="2400"/>
              <a:buNone/>
            </a:pPr>
            <a:r>
              <a:rPr lang="en-US" sz="2400" cap="none">
                <a:latin typeface="Times New Roman"/>
                <a:ea typeface="Times New Roman"/>
                <a:cs typeface="Times New Roman"/>
                <a:sym typeface="Times New Roman"/>
              </a:rPr>
              <a:t>				     'includesubfolders',true, ...</a:t>
            </a:r>
            <a:endParaRPr/>
          </a:p>
          <a:p>
            <a:pPr indent="0" lvl="0" marL="0" rtl="0" algn="just">
              <a:lnSpc>
                <a:spcPct val="90000"/>
              </a:lnSpc>
              <a:spcBef>
                <a:spcPts val="1400"/>
              </a:spcBef>
              <a:spcAft>
                <a:spcPts val="0"/>
              </a:spcAft>
              <a:buSzPts val="2400"/>
              <a:buNone/>
            </a:pPr>
            <a:r>
              <a:rPr lang="en-US" sz="2400" cap="none">
                <a:latin typeface="Times New Roman"/>
                <a:ea typeface="Times New Roman"/>
                <a:cs typeface="Times New Roman"/>
                <a:sym typeface="Times New Roman"/>
              </a:rPr>
              <a:t>				     'labelsource','foldernames’);</a:t>
            </a:r>
            <a:endParaRPr sz="2400">
              <a:latin typeface="Times New Roman"/>
              <a:ea typeface="Times New Roman"/>
              <a:cs typeface="Times New Roman"/>
              <a:sym typeface="Times New Roman"/>
            </a:endParaRPr>
          </a:p>
          <a:p>
            <a:pPr indent="-152400" lvl="0" marL="91440" rtl="0" algn="just">
              <a:lnSpc>
                <a:spcPct val="90000"/>
              </a:lnSpc>
              <a:spcBef>
                <a:spcPts val="1400"/>
              </a:spcBef>
              <a:spcAft>
                <a:spcPts val="0"/>
              </a:spcAft>
              <a:buSzPts val="2400"/>
              <a:buChar char=" "/>
            </a:pPr>
            <a:r>
              <a:rPr lang="en-US" sz="2400">
                <a:latin typeface="Times New Roman"/>
                <a:ea typeface="Times New Roman"/>
                <a:cs typeface="Times New Roman"/>
                <a:sym typeface="Times New Roman"/>
              </a:rPr>
              <a:t>訓練資料以及驗證資料分類：</a:t>
            </a:r>
            <a:endParaRPr sz="2400">
              <a:latin typeface="Times New Roman"/>
              <a:ea typeface="Times New Roman"/>
              <a:cs typeface="Times New Roman"/>
              <a:sym typeface="Times New Roman"/>
            </a:endParaRPr>
          </a:p>
          <a:p>
            <a:pPr indent="-152400" lvl="0" marL="91440" rtl="0" algn="just">
              <a:lnSpc>
                <a:spcPct val="90000"/>
              </a:lnSpc>
              <a:spcBef>
                <a:spcPts val="1400"/>
              </a:spcBef>
              <a:spcAft>
                <a:spcPts val="0"/>
              </a:spcAft>
              <a:buSzPts val="2400"/>
              <a:buChar char=" "/>
            </a:pPr>
            <a:r>
              <a:rPr lang="en-US" sz="2400" cap="none">
                <a:latin typeface="Times New Roman"/>
                <a:ea typeface="Times New Roman"/>
                <a:cs typeface="Times New Roman"/>
                <a:sym typeface="Times New Roman"/>
              </a:rPr>
              <a:t>Spliteachlabel(訓練資料集,0.8,'randomized’); </a:t>
            </a:r>
            <a:endParaRPr sz="2400">
              <a:latin typeface="Times New Roman"/>
              <a:ea typeface="Times New Roman"/>
              <a:cs typeface="Times New Roman"/>
              <a:sym typeface="Times New Roman"/>
            </a:endParaRPr>
          </a:p>
          <a:p>
            <a:pPr indent="-152400" lvl="0" marL="91440" rtl="0" algn="just">
              <a:lnSpc>
                <a:spcPct val="90000"/>
              </a:lnSpc>
              <a:spcBef>
                <a:spcPts val="1400"/>
              </a:spcBef>
              <a:spcAft>
                <a:spcPts val="0"/>
              </a:spcAft>
              <a:buSzPts val="2400"/>
              <a:buChar char=" "/>
            </a:pPr>
            <a:r>
              <a:rPr lang="en-US" sz="2400" cap="none">
                <a:latin typeface="Times New Roman"/>
                <a:ea typeface="Times New Roman"/>
                <a:cs typeface="Times New Roman"/>
                <a:sym typeface="Times New Roman"/>
              </a:rPr>
              <a:t>圖像resized：imresize(picture, [227 227]);</a:t>
            </a:r>
            <a:endParaRPr/>
          </a:p>
          <a:p>
            <a:pPr indent="0" lvl="0" marL="0" rtl="0" algn="l">
              <a:lnSpc>
                <a:spcPct val="90000"/>
              </a:lnSpc>
              <a:spcBef>
                <a:spcPts val="1400"/>
              </a:spcBef>
              <a:spcAft>
                <a:spcPts val="0"/>
              </a:spcAft>
              <a:buSzPts val="2400"/>
              <a:buNone/>
            </a:pPr>
            <a:r>
              <a:t/>
            </a:r>
            <a:endParaRPr sz="2400">
              <a:latin typeface="Times New Roman"/>
              <a:ea typeface="Times New Roman"/>
              <a:cs typeface="Times New Roman"/>
              <a:sym typeface="Times New Roman"/>
            </a:endParaRPr>
          </a:p>
          <a:p>
            <a:pPr indent="0" lvl="0" marL="91440" rtl="0" algn="l">
              <a:lnSpc>
                <a:spcPct val="90000"/>
              </a:lnSpc>
              <a:spcBef>
                <a:spcPts val="1400"/>
              </a:spcBef>
              <a:spcAft>
                <a:spcPts val="0"/>
              </a:spcAft>
              <a:buSzPts val="2400"/>
              <a:buNone/>
            </a:pPr>
            <a:r>
              <a:t/>
            </a:r>
            <a:endParaRPr sz="2400">
              <a:latin typeface="Times New Roman"/>
              <a:ea typeface="Times New Roman"/>
              <a:cs typeface="Times New Roman"/>
              <a:sym typeface="Times New Roman"/>
            </a:endParaRPr>
          </a:p>
        </p:txBody>
      </p:sp>
      <p:pic>
        <p:nvPicPr>
          <p:cNvPr id="1433" name="Google Shape;1433;p164"/>
          <p:cNvPicPr preferRelativeResize="0"/>
          <p:nvPr/>
        </p:nvPicPr>
        <p:blipFill rotWithShape="1">
          <a:blip r:embed="rId3">
            <a:alphaModFix/>
          </a:blip>
          <a:srcRect b="-405" l="2108" r="77159" t="20387"/>
          <a:stretch/>
        </p:blipFill>
        <p:spPr>
          <a:xfrm>
            <a:off x="8696738" y="681990"/>
            <a:ext cx="1535595" cy="2209812"/>
          </a:xfrm>
          <a:prstGeom prst="rect">
            <a:avLst/>
          </a:prstGeom>
          <a:noFill/>
          <a:ln>
            <a:noFill/>
          </a:ln>
        </p:spPr>
      </p:pic>
      <p:pic>
        <p:nvPicPr>
          <p:cNvPr id="1434" name="Google Shape;1434;p164"/>
          <p:cNvPicPr preferRelativeResize="0"/>
          <p:nvPr/>
        </p:nvPicPr>
        <p:blipFill rotWithShape="1">
          <a:blip r:embed="rId4">
            <a:alphaModFix/>
          </a:blip>
          <a:srcRect b="0" l="0" r="0" t="0"/>
          <a:stretch/>
        </p:blipFill>
        <p:spPr>
          <a:xfrm>
            <a:off x="8002649" y="3646952"/>
            <a:ext cx="4090589" cy="2624857"/>
          </a:xfrm>
          <a:prstGeom prst="rect">
            <a:avLst/>
          </a:prstGeom>
          <a:noFill/>
          <a:ln>
            <a:noFill/>
          </a:ln>
        </p:spPr>
      </p:pic>
      <p:cxnSp>
        <p:nvCxnSpPr>
          <p:cNvPr id="1435" name="Google Shape;1435;p164"/>
          <p:cNvCxnSpPr/>
          <p:nvPr/>
        </p:nvCxnSpPr>
        <p:spPr>
          <a:xfrm flipH="1" rot="-5400000">
            <a:off x="9128735" y="2852007"/>
            <a:ext cx="978900" cy="959100"/>
          </a:xfrm>
          <a:prstGeom prst="bentConnector3">
            <a:avLst>
              <a:gd fmla="val 16958" name="adj1"/>
            </a:avLst>
          </a:prstGeom>
          <a:noFill/>
          <a:ln cap="flat" cmpd="sng" w="57150">
            <a:solidFill>
              <a:schemeClr val="dk1"/>
            </a:solidFill>
            <a:prstDash val="solid"/>
            <a:round/>
            <a:headEnd len="sm" w="sm" type="none"/>
            <a:tailEnd len="med" w="med" type="triangle"/>
          </a:ln>
          <a:effectLst>
            <a:outerShdw blurRad="38100" rotWithShape="0" algn="br" dir="2700000" dist="25400">
              <a:srgbClr val="000000">
                <a:alpha val="60000"/>
              </a:srgbClr>
            </a:outerShdw>
          </a:effectLst>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165"/>
          <p:cNvSpPr txBox="1"/>
          <p:nvPr>
            <p:ph idx="4294967295" type="title"/>
          </p:nvPr>
        </p:nvSpPr>
        <p:spPr>
          <a:xfrm>
            <a:off x="735496" y="-419790"/>
            <a:ext cx="10363200" cy="159543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5400"/>
              <a:buFont typeface="BiauKai"/>
              <a:buNone/>
            </a:pPr>
            <a:r>
              <a:rPr lang="en-US" sz="5400">
                <a:latin typeface="BiauKai"/>
                <a:ea typeface="BiauKai"/>
                <a:cs typeface="BiauKai"/>
                <a:sym typeface="BiauKai"/>
              </a:rPr>
              <a:t>圖像前處理</a:t>
            </a:r>
            <a:endParaRPr/>
          </a:p>
        </p:txBody>
      </p:sp>
      <p:sp>
        <p:nvSpPr>
          <p:cNvPr id="1441" name="Google Shape;1441;p165"/>
          <p:cNvSpPr txBox="1"/>
          <p:nvPr>
            <p:ph idx="4294967295" type="body"/>
          </p:nvPr>
        </p:nvSpPr>
        <p:spPr>
          <a:xfrm>
            <a:off x="487017" y="1558442"/>
            <a:ext cx="8707438" cy="4560887"/>
          </a:xfrm>
          <a:prstGeom prst="rect">
            <a:avLst/>
          </a:prstGeom>
          <a:noFill/>
          <a:ln>
            <a:noFill/>
          </a:ln>
        </p:spPr>
        <p:txBody>
          <a:bodyPr anchorCtr="0" anchor="t" bIns="45700" lIns="0" spcFirstLastPara="1" rIns="0" wrap="square" tIns="45700">
            <a:noAutofit/>
          </a:bodyPr>
          <a:lstStyle/>
          <a:p>
            <a:pPr indent="-139700" lvl="0" marL="91440" rtl="0" algn="l">
              <a:lnSpc>
                <a:spcPct val="90000"/>
              </a:lnSpc>
              <a:spcBef>
                <a:spcPts val="0"/>
              </a:spcBef>
              <a:spcAft>
                <a:spcPts val="0"/>
              </a:spcAft>
              <a:buSzPts val="2200"/>
              <a:buChar char=" "/>
            </a:pPr>
            <a:r>
              <a:rPr lang="en-US" sz="2200" cap="none">
                <a:latin typeface="Times New Roman"/>
                <a:ea typeface="Times New Roman"/>
                <a:cs typeface="Times New Roman"/>
                <a:sym typeface="Times New Roman"/>
              </a:rPr>
              <a:t>Data Augmentation : Imagedataaugmenter()</a:t>
            </a:r>
            <a:endParaRPr/>
          </a:p>
          <a:p>
            <a:pPr indent="-139700" lvl="0" marL="91440" rtl="0" algn="l">
              <a:lnSpc>
                <a:spcPct val="90000"/>
              </a:lnSpc>
              <a:spcBef>
                <a:spcPts val="1400"/>
              </a:spcBef>
              <a:spcAft>
                <a:spcPts val="0"/>
              </a:spcAft>
              <a:buSzPts val="2200"/>
              <a:buChar char=" "/>
            </a:pPr>
            <a:r>
              <a:rPr lang="en-US" sz="2200" cap="none">
                <a:latin typeface="Times New Roman"/>
                <a:ea typeface="Times New Roman"/>
                <a:cs typeface="Times New Roman"/>
                <a:sym typeface="Times New Roman"/>
              </a:rPr>
              <a:t>常用功能:</a:t>
            </a:r>
            <a:endParaRPr/>
          </a:p>
          <a:p>
            <a:pPr indent="-139700" lvl="0" marL="91440" rtl="0" algn="l">
              <a:lnSpc>
                <a:spcPct val="90000"/>
              </a:lnSpc>
              <a:spcBef>
                <a:spcPts val="1400"/>
              </a:spcBef>
              <a:spcAft>
                <a:spcPts val="0"/>
              </a:spcAft>
              <a:buSzPts val="2200"/>
              <a:buChar char=" "/>
            </a:pPr>
            <a:r>
              <a:rPr lang="en-US" sz="2200" cap="none">
                <a:latin typeface="Times New Roman"/>
                <a:ea typeface="Times New Roman"/>
                <a:cs typeface="Times New Roman"/>
                <a:sym typeface="Times New Roman"/>
              </a:rPr>
              <a:t>Randxreflection : 水平方向隨機反射，預設為false</a:t>
            </a:r>
            <a:endParaRPr/>
          </a:p>
          <a:p>
            <a:pPr indent="-139700" lvl="0" marL="91440" rtl="0" algn="l">
              <a:lnSpc>
                <a:spcPct val="90000"/>
              </a:lnSpc>
              <a:spcBef>
                <a:spcPts val="1400"/>
              </a:spcBef>
              <a:spcAft>
                <a:spcPts val="0"/>
              </a:spcAft>
              <a:buSzPts val="2200"/>
              <a:buChar char=" "/>
            </a:pPr>
            <a:r>
              <a:rPr lang="en-US" sz="2200" cap="none">
                <a:latin typeface="Times New Roman"/>
                <a:ea typeface="Times New Roman"/>
                <a:cs typeface="Times New Roman"/>
                <a:sym typeface="Times New Roman"/>
              </a:rPr>
              <a:t>Randyreflection : 垂直方向隨機反射，預設為false</a:t>
            </a:r>
            <a:endParaRPr/>
          </a:p>
          <a:p>
            <a:pPr indent="-139700" lvl="0" marL="91440" rtl="0" algn="l">
              <a:lnSpc>
                <a:spcPct val="90000"/>
              </a:lnSpc>
              <a:spcBef>
                <a:spcPts val="1400"/>
              </a:spcBef>
              <a:spcAft>
                <a:spcPts val="0"/>
              </a:spcAft>
              <a:buSzPts val="2200"/>
              <a:buChar char=" "/>
            </a:pPr>
            <a:r>
              <a:rPr lang="en-US" sz="2200" cap="none">
                <a:latin typeface="Times New Roman"/>
                <a:ea typeface="Times New Roman"/>
                <a:cs typeface="Times New Roman"/>
                <a:sym typeface="Times New Roman"/>
              </a:rPr>
              <a:t>Randrotation : 旋轉範圍，預設為[0 0] </a:t>
            </a:r>
            <a:endParaRPr/>
          </a:p>
          <a:p>
            <a:pPr indent="-139700" lvl="0" marL="91440" rtl="0" algn="l">
              <a:lnSpc>
                <a:spcPct val="90000"/>
              </a:lnSpc>
              <a:spcBef>
                <a:spcPts val="1400"/>
              </a:spcBef>
              <a:spcAft>
                <a:spcPts val="0"/>
              </a:spcAft>
              <a:buSzPts val="2200"/>
              <a:buChar char=" "/>
            </a:pPr>
            <a:r>
              <a:rPr lang="en-US" sz="2200" cap="none">
                <a:latin typeface="Times New Roman"/>
                <a:ea typeface="Times New Roman"/>
                <a:cs typeface="Times New Roman"/>
                <a:sym typeface="Times New Roman"/>
              </a:rPr>
              <a:t>Randxscale :  水平縮放範圍，預設為[1 1]</a:t>
            </a:r>
            <a:endParaRPr/>
          </a:p>
          <a:p>
            <a:pPr indent="-139700" lvl="0" marL="91440" rtl="0" algn="l">
              <a:lnSpc>
                <a:spcPct val="90000"/>
              </a:lnSpc>
              <a:spcBef>
                <a:spcPts val="1400"/>
              </a:spcBef>
              <a:spcAft>
                <a:spcPts val="0"/>
              </a:spcAft>
              <a:buSzPts val="2200"/>
              <a:buChar char=" "/>
            </a:pPr>
            <a:r>
              <a:rPr lang="en-US" sz="2200" cap="none">
                <a:latin typeface="Times New Roman"/>
                <a:ea typeface="Times New Roman"/>
                <a:cs typeface="Times New Roman"/>
                <a:sym typeface="Times New Roman"/>
              </a:rPr>
              <a:t>Randyscale : 垂直縮放範圍，預設為[1 1]</a:t>
            </a:r>
            <a:endParaRPr/>
          </a:p>
          <a:p>
            <a:pPr indent="-139700" lvl="0" marL="91440" rtl="0" algn="l">
              <a:lnSpc>
                <a:spcPct val="90000"/>
              </a:lnSpc>
              <a:spcBef>
                <a:spcPts val="1400"/>
              </a:spcBef>
              <a:spcAft>
                <a:spcPts val="0"/>
              </a:spcAft>
              <a:buSzPts val="2200"/>
              <a:buChar char=" "/>
            </a:pPr>
            <a:r>
              <a:rPr lang="en-US" sz="2200" cap="none">
                <a:latin typeface="Times New Roman"/>
                <a:ea typeface="Times New Roman"/>
                <a:cs typeface="Times New Roman"/>
                <a:sym typeface="Times New Roman"/>
              </a:rPr>
              <a:t>Randxshear :  水平剪切範圍，預設為[0 0]</a:t>
            </a:r>
            <a:endParaRPr/>
          </a:p>
          <a:p>
            <a:pPr indent="-139700" lvl="0" marL="91440" rtl="0" algn="l">
              <a:lnSpc>
                <a:spcPct val="90000"/>
              </a:lnSpc>
              <a:spcBef>
                <a:spcPts val="1400"/>
              </a:spcBef>
              <a:spcAft>
                <a:spcPts val="0"/>
              </a:spcAft>
              <a:buSzPts val="2200"/>
              <a:buChar char=" "/>
            </a:pPr>
            <a:r>
              <a:rPr lang="en-US" sz="2200" cap="none">
                <a:latin typeface="Times New Roman"/>
                <a:ea typeface="Times New Roman"/>
                <a:cs typeface="Times New Roman"/>
                <a:sym typeface="Times New Roman"/>
              </a:rPr>
              <a:t>Randyshear : 垂直剪切範圍，預設為[0 0]</a:t>
            </a:r>
            <a:endParaRPr sz="2200" cap="none">
              <a:latin typeface="Times New Roman"/>
              <a:ea typeface="Times New Roman"/>
              <a:cs typeface="Times New Roman"/>
              <a:sym typeface="Times New Roman"/>
            </a:endParaRPr>
          </a:p>
        </p:txBody>
      </p:sp>
      <p:pic>
        <p:nvPicPr>
          <p:cNvPr id="1442" name="Google Shape;1442;p165"/>
          <p:cNvPicPr preferRelativeResize="0"/>
          <p:nvPr/>
        </p:nvPicPr>
        <p:blipFill rotWithShape="1">
          <a:blip r:embed="rId3">
            <a:alphaModFix/>
          </a:blip>
          <a:srcRect b="0" l="0" r="0" t="0"/>
          <a:stretch/>
        </p:blipFill>
        <p:spPr>
          <a:xfrm>
            <a:off x="7068368" y="3658025"/>
            <a:ext cx="5026776" cy="227192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166"/>
          <p:cNvSpPr txBox="1"/>
          <p:nvPr>
            <p:ph idx="4294967295" type="title"/>
          </p:nvPr>
        </p:nvSpPr>
        <p:spPr>
          <a:xfrm>
            <a:off x="1827213" y="261938"/>
            <a:ext cx="10364787" cy="159543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Times New Roman"/>
              <a:buNone/>
            </a:pPr>
            <a:r>
              <a:rPr lang="en-US">
                <a:latin typeface="Times New Roman"/>
                <a:ea typeface="Times New Roman"/>
                <a:cs typeface="Times New Roman"/>
                <a:sym typeface="Times New Roman"/>
              </a:rPr>
              <a:t>遷移學習 </a:t>
            </a:r>
            <a:r>
              <a:rPr lang="en-US" cap="none">
                <a:latin typeface="Times New Roman"/>
                <a:ea typeface="Times New Roman"/>
                <a:cs typeface="Times New Roman"/>
                <a:sym typeface="Times New Roman"/>
              </a:rPr>
              <a:t>Transfer Learning教學</a:t>
            </a:r>
            <a:br>
              <a:rPr lang="en-US" cap="none">
                <a:latin typeface="Times New Roman"/>
                <a:ea typeface="Times New Roman"/>
                <a:cs typeface="Times New Roman"/>
                <a:sym typeface="Times New Roman"/>
              </a:rPr>
            </a:br>
            <a:r>
              <a:rPr lang="en-US" cap="none">
                <a:latin typeface="Times New Roman"/>
                <a:ea typeface="Times New Roman"/>
                <a:cs typeface="Times New Roman"/>
                <a:sym typeface="Times New Roman"/>
              </a:rPr>
              <a:t>(以AlexNet為例)</a:t>
            </a:r>
            <a:endParaRPr cap="none">
              <a:latin typeface="Times New Roman"/>
              <a:ea typeface="Times New Roman"/>
              <a:cs typeface="Times New Roman"/>
              <a:sym typeface="Times New Roman"/>
            </a:endParaRPr>
          </a:p>
        </p:txBody>
      </p:sp>
      <p:sp>
        <p:nvSpPr>
          <p:cNvPr id="1448" name="Google Shape;1448;p166"/>
          <p:cNvSpPr txBox="1"/>
          <p:nvPr>
            <p:ph idx="4294967295" type="body"/>
          </p:nvPr>
        </p:nvSpPr>
        <p:spPr>
          <a:xfrm>
            <a:off x="439518" y="2243759"/>
            <a:ext cx="11295822" cy="4384675"/>
          </a:xfrm>
          <a:prstGeom prst="rect">
            <a:avLst/>
          </a:prstGeom>
          <a:noFill/>
          <a:ln>
            <a:noFill/>
          </a:ln>
        </p:spPr>
        <p:txBody>
          <a:bodyPr anchorCtr="0" anchor="t" bIns="45700" lIns="0" spcFirstLastPara="1" rIns="0" wrap="square" tIns="45700">
            <a:noAutofit/>
          </a:bodyPr>
          <a:lstStyle/>
          <a:p>
            <a:pPr indent="-152400" lvl="0" marL="91440" rtl="0" algn="l">
              <a:lnSpc>
                <a:spcPct val="90000"/>
              </a:lnSpc>
              <a:spcBef>
                <a:spcPts val="0"/>
              </a:spcBef>
              <a:spcAft>
                <a:spcPts val="0"/>
              </a:spcAft>
              <a:buSzPts val="2400"/>
              <a:buChar char=" "/>
            </a:pPr>
            <a:r>
              <a:rPr lang="en-US" sz="2400" cap="none">
                <a:latin typeface="Times New Roman"/>
                <a:ea typeface="Times New Roman"/>
                <a:cs typeface="Times New Roman"/>
                <a:sym typeface="Times New Roman"/>
              </a:rPr>
              <a:t>Data Preprocessing</a:t>
            </a:r>
            <a:endParaRPr/>
          </a:p>
          <a:p>
            <a:pPr indent="-152400" lvl="0" marL="91440" rtl="0" algn="l">
              <a:lnSpc>
                <a:spcPct val="90000"/>
              </a:lnSpc>
              <a:spcBef>
                <a:spcPts val="1400"/>
              </a:spcBef>
              <a:spcAft>
                <a:spcPts val="0"/>
              </a:spcAft>
              <a:buSzPts val="2400"/>
              <a:buChar char=" "/>
            </a:pPr>
            <a:r>
              <a:rPr lang="en-US" sz="2400" cap="none">
                <a:latin typeface="Times New Roman"/>
                <a:ea typeface="Times New Roman"/>
                <a:cs typeface="Times New Roman"/>
                <a:sym typeface="Times New Roman"/>
              </a:rPr>
              <a:t>載入欲訓練資料集，使用spliteachlabel function將training data 與 testing data分成7比3</a:t>
            </a:r>
            <a:endParaRPr/>
          </a:p>
          <a:p>
            <a:pPr indent="0" lvl="0" marL="0" rtl="0" algn="l">
              <a:lnSpc>
                <a:spcPct val="90000"/>
              </a:lnSpc>
              <a:spcBef>
                <a:spcPts val="1400"/>
              </a:spcBef>
              <a:spcAft>
                <a:spcPts val="0"/>
              </a:spcAft>
              <a:buSzPts val="2400"/>
              <a:buNone/>
            </a:pPr>
            <a:r>
              <a:t/>
            </a:r>
            <a:endParaRPr sz="2400" cap="none">
              <a:latin typeface="Times New Roman"/>
              <a:ea typeface="Times New Roman"/>
              <a:cs typeface="Times New Roman"/>
              <a:sym typeface="Times New Roman"/>
            </a:endParaRPr>
          </a:p>
        </p:txBody>
      </p:sp>
      <p:pic>
        <p:nvPicPr>
          <p:cNvPr id="1449" name="Google Shape;1449;p166"/>
          <p:cNvPicPr preferRelativeResize="0"/>
          <p:nvPr/>
        </p:nvPicPr>
        <p:blipFill rotWithShape="1">
          <a:blip r:embed="rId3">
            <a:alphaModFix/>
          </a:blip>
          <a:srcRect b="0" l="0" r="14760" t="0"/>
          <a:stretch/>
        </p:blipFill>
        <p:spPr>
          <a:xfrm>
            <a:off x="0" y="3544636"/>
            <a:ext cx="12174858" cy="258593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67"/>
          <p:cNvSpPr txBox="1"/>
          <p:nvPr>
            <p:ph idx="4294967295" type="title"/>
          </p:nvPr>
        </p:nvSpPr>
        <p:spPr>
          <a:xfrm>
            <a:off x="59634" y="511866"/>
            <a:ext cx="2246244" cy="55314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2800"/>
              <a:buFont typeface="Times New Roman"/>
              <a:buNone/>
            </a:pPr>
            <a:r>
              <a:rPr lang="en-US" sz="2800" cap="none">
                <a:latin typeface="Times New Roman"/>
                <a:ea typeface="Times New Roman"/>
                <a:cs typeface="Times New Roman"/>
                <a:sym typeface="Times New Roman"/>
              </a:rPr>
              <a:t>載入AlexNet</a:t>
            </a:r>
            <a:endParaRPr sz="2800" cap="none">
              <a:latin typeface="Times New Roman"/>
              <a:ea typeface="Times New Roman"/>
              <a:cs typeface="Times New Roman"/>
              <a:sym typeface="Times New Roman"/>
            </a:endParaRPr>
          </a:p>
        </p:txBody>
      </p:sp>
      <p:pic>
        <p:nvPicPr>
          <p:cNvPr id="1456" name="Google Shape;1456;p167"/>
          <p:cNvPicPr preferRelativeResize="0"/>
          <p:nvPr>
            <p:ph idx="4294967295" type="body"/>
          </p:nvPr>
        </p:nvPicPr>
        <p:blipFill rotWithShape="1">
          <a:blip r:embed="rId3">
            <a:alphaModFix/>
          </a:blip>
          <a:srcRect b="0" l="0" r="0" t="0"/>
          <a:stretch/>
        </p:blipFill>
        <p:spPr>
          <a:xfrm>
            <a:off x="2269260" y="0"/>
            <a:ext cx="9922740" cy="676703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pic>
        <p:nvPicPr>
          <p:cNvPr id="1461" name="Google Shape;1461;p168"/>
          <p:cNvPicPr preferRelativeResize="0"/>
          <p:nvPr/>
        </p:nvPicPr>
        <p:blipFill rotWithShape="1">
          <a:blip r:embed="rId3">
            <a:alphaModFix/>
          </a:blip>
          <a:srcRect b="7265" l="5961" r="6370" t="4788"/>
          <a:stretch/>
        </p:blipFill>
        <p:spPr>
          <a:xfrm>
            <a:off x="3121868" y="1294543"/>
            <a:ext cx="8943751" cy="5494168"/>
          </a:xfrm>
          <a:prstGeom prst="rect">
            <a:avLst/>
          </a:prstGeom>
          <a:noFill/>
          <a:ln>
            <a:noFill/>
          </a:ln>
        </p:spPr>
      </p:pic>
      <p:sp>
        <p:nvSpPr>
          <p:cNvPr id="1462" name="Google Shape;1462;p168"/>
          <p:cNvSpPr/>
          <p:nvPr/>
        </p:nvSpPr>
        <p:spPr>
          <a:xfrm>
            <a:off x="314752" y="1727769"/>
            <a:ext cx="21050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analyzeNetwork(net)</a:t>
            </a:r>
            <a:endParaRPr sz="1800">
              <a:solidFill>
                <a:schemeClr val="dk1"/>
              </a:solidFill>
              <a:latin typeface="Calibri"/>
              <a:ea typeface="Calibri"/>
              <a:cs typeface="Calibri"/>
              <a:sym typeface="Calibri"/>
            </a:endParaRPr>
          </a:p>
        </p:txBody>
      </p:sp>
      <p:pic>
        <p:nvPicPr>
          <p:cNvPr id="1463" name="Google Shape;1463;p168"/>
          <p:cNvPicPr preferRelativeResize="0"/>
          <p:nvPr/>
        </p:nvPicPr>
        <p:blipFill rotWithShape="1">
          <a:blip r:embed="rId4">
            <a:alphaModFix/>
          </a:blip>
          <a:srcRect b="12303" l="0" r="0" t="0"/>
          <a:stretch/>
        </p:blipFill>
        <p:spPr>
          <a:xfrm>
            <a:off x="3579541" y="69142"/>
            <a:ext cx="5236918" cy="1170878"/>
          </a:xfrm>
          <a:prstGeom prst="rect">
            <a:avLst/>
          </a:prstGeom>
          <a:noFill/>
          <a:ln>
            <a:noFill/>
          </a:ln>
        </p:spPr>
      </p:pic>
      <p:sp>
        <p:nvSpPr>
          <p:cNvPr id="1464" name="Google Shape;1464;p168"/>
          <p:cNvSpPr/>
          <p:nvPr/>
        </p:nvSpPr>
        <p:spPr>
          <a:xfrm>
            <a:off x="180936" y="2420925"/>
            <a:ext cx="2684926" cy="203132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u="sng">
                <a:solidFill>
                  <a:schemeClr val="hlink"/>
                </a:solidFill>
                <a:latin typeface="Calibri"/>
                <a:ea typeface="Calibri"/>
                <a:cs typeface="Calibri"/>
                <a:sym typeface="Calibri"/>
                <a:hlinkClick r:id="rId5"/>
              </a:rPr>
              <a:t>https://www.mathworks.com/matlabcentral/fileexchange/66982-deep-learning-network-analyzer-for-neural-network-toolbox?s_tid=prof_contriblnk</a:t>
            </a:r>
            <a:endParaRPr sz="1800">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Google Shape;1469;p169"/>
          <p:cNvSpPr txBox="1"/>
          <p:nvPr>
            <p:ph idx="4294967295" type="body"/>
          </p:nvPr>
        </p:nvSpPr>
        <p:spPr>
          <a:xfrm>
            <a:off x="0" y="1785938"/>
            <a:ext cx="8596313" cy="4256087"/>
          </a:xfrm>
          <a:prstGeom prst="rect">
            <a:avLst/>
          </a:prstGeom>
          <a:noFill/>
          <a:ln>
            <a:noFill/>
          </a:ln>
        </p:spPr>
        <p:txBody>
          <a:bodyPr anchorCtr="0" anchor="t" bIns="45700" lIns="0" spcFirstLastPara="1" rIns="0" wrap="square" tIns="45700">
            <a:noAutofit/>
          </a:bodyPr>
          <a:lstStyle/>
          <a:p>
            <a:pPr indent="-152400" lvl="0" marL="91440" rtl="0" algn="l">
              <a:lnSpc>
                <a:spcPct val="90000"/>
              </a:lnSpc>
              <a:spcBef>
                <a:spcPts val="0"/>
              </a:spcBef>
              <a:spcAft>
                <a:spcPts val="0"/>
              </a:spcAft>
              <a:buSzPts val="2400"/>
              <a:buChar char=" "/>
            </a:pPr>
            <a:r>
              <a:rPr lang="en-US" sz="2400">
                <a:latin typeface="Times New Roman"/>
                <a:ea typeface="Times New Roman"/>
                <a:cs typeface="Times New Roman"/>
                <a:sym typeface="Times New Roman"/>
              </a:rPr>
              <a:t>轉換</a:t>
            </a:r>
            <a:r>
              <a:rPr lang="en-US" sz="2400" cap="none">
                <a:latin typeface="Times New Roman"/>
                <a:ea typeface="Times New Roman"/>
                <a:cs typeface="Times New Roman"/>
                <a:sym typeface="Times New Roman"/>
              </a:rPr>
              <a:t>Pretrained Model</a:t>
            </a:r>
            <a:r>
              <a:rPr lang="en-US" sz="2400">
                <a:latin typeface="Times New Roman"/>
                <a:ea typeface="Times New Roman"/>
                <a:cs typeface="Times New Roman"/>
                <a:sym typeface="Times New Roman"/>
              </a:rPr>
              <a:t>最後的網路層</a:t>
            </a:r>
            <a:endParaRPr/>
          </a:p>
        </p:txBody>
      </p:sp>
      <p:pic>
        <p:nvPicPr>
          <p:cNvPr id="1470" name="Google Shape;1470;p169"/>
          <p:cNvPicPr preferRelativeResize="0"/>
          <p:nvPr/>
        </p:nvPicPr>
        <p:blipFill rotWithShape="1">
          <a:blip r:embed="rId3">
            <a:alphaModFix/>
          </a:blip>
          <a:srcRect b="0" l="0" r="18980" t="0"/>
          <a:stretch/>
        </p:blipFill>
        <p:spPr>
          <a:xfrm>
            <a:off x="847619" y="2451512"/>
            <a:ext cx="10496763" cy="4298610"/>
          </a:xfrm>
          <a:prstGeom prst="rect">
            <a:avLst/>
          </a:prstGeom>
          <a:noFill/>
          <a:ln>
            <a:noFill/>
          </a:ln>
        </p:spPr>
      </p:pic>
      <p:sp>
        <p:nvSpPr>
          <p:cNvPr id="1471" name="Google Shape;1471;p169"/>
          <p:cNvSpPr txBox="1"/>
          <p:nvPr/>
        </p:nvSpPr>
        <p:spPr>
          <a:xfrm>
            <a:off x="1036438" y="261678"/>
            <a:ext cx="10364451" cy="15961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Times New Roman"/>
              <a:buNone/>
            </a:pPr>
            <a:r>
              <a:rPr lang="en-US" sz="3600" cap="none">
                <a:solidFill>
                  <a:schemeClr val="dk1"/>
                </a:solidFill>
                <a:latin typeface="Times New Roman"/>
                <a:ea typeface="Times New Roman"/>
                <a:cs typeface="Times New Roman"/>
                <a:sym typeface="Times New Roman"/>
              </a:rPr>
              <a:t>Transfer Learning教學(以AlexNet為例)</a:t>
            </a:r>
            <a:endParaRPr sz="3600" cap="none">
              <a:solidFill>
                <a:schemeClr val="dk1"/>
              </a:solidFill>
              <a:latin typeface="Times New Roman"/>
              <a:ea typeface="Times New Roman"/>
              <a:cs typeface="Times New Roman"/>
              <a:sym typeface="Times New Roman"/>
            </a:endParaRPr>
          </a:p>
        </p:txBody>
      </p:sp>
      <p:sp>
        <p:nvSpPr>
          <p:cNvPr id="1472" name="Google Shape;1472;p169"/>
          <p:cNvSpPr/>
          <p:nvPr/>
        </p:nvSpPr>
        <p:spPr>
          <a:xfrm>
            <a:off x="1470958" y="2685064"/>
            <a:ext cx="1438507" cy="301083"/>
          </a:xfrm>
          <a:prstGeom prst="rect">
            <a:avLst/>
          </a:prstGeom>
          <a:noFill/>
          <a:ln cap="flat" cmpd="sng" w="38100">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3" name="Google Shape;1473;p169"/>
          <p:cNvSpPr/>
          <p:nvPr/>
        </p:nvSpPr>
        <p:spPr>
          <a:xfrm>
            <a:off x="1470958" y="4757828"/>
            <a:ext cx="4237463" cy="430621"/>
          </a:xfrm>
          <a:prstGeom prst="rect">
            <a:avLst/>
          </a:prstGeom>
          <a:noFill/>
          <a:ln cap="flat" cmpd="sng" w="38100">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4" name="Google Shape;1474;p169"/>
          <p:cNvSpPr/>
          <p:nvPr/>
        </p:nvSpPr>
        <p:spPr>
          <a:xfrm>
            <a:off x="1470957" y="5275779"/>
            <a:ext cx="7438867" cy="1202077"/>
          </a:xfrm>
          <a:prstGeom prst="rect">
            <a:avLst/>
          </a:prstGeom>
          <a:noFill/>
          <a:ln cap="flat" cmpd="sng" w="38100">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170"/>
          <p:cNvSpPr txBox="1"/>
          <p:nvPr>
            <p:ph idx="4294967295" type="body"/>
          </p:nvPr>
        </p:nvSpPr>
        <p:spPr>
          <a:xfrm>
            <a:off x="0" y="1303338"/>
            <a:ext cx="11599863" cy="4697412"/>
          </a:xfrm>
          <a:prstGeom prst="rect">
            <a:avLst/>
          </a:prstGeom>
          <a:noFill/>
          <a:ln>
            <a:noFill/>
          </a:ln>
        </p:spPr>
        <p:txBody>
          <a:bodyPr anchorCtr="0" anchor="t" bIns="45700" lIns="0" spcFirstLastPara="1" rIns="0" wrap="square" tIns="45700">
            <a:noAutofit/>
          </a:bodyPr>
          <a:lstStyle/>
          <a:p>
            <a:pPr indent="-152400" lvl="0" marL="91440" rtl="0" algn="l">
              <a:lnSpc>
                <a:spcPct val="90000"/>
              </a:lnSpc>
              <a:spcBef>
                <a:spcPts val="0"/>
              </a:spcBef>
              <a:spcAft>
                <a:spcPts val="0"/>
              </a:spcAft>
              <a:buSzPts val="2400"/>
              <a:buChar char=" "/>
            </a:pPr>
            <a:r>
              <a:rPr lang="en-US" sz="2400" cap="none">
                <a:latin typeface="Times New Roman"/>
                <a:ea typeface="Times New Roman"/>
                <a:cs typeface="Times New Roman"/>
                <a:sym typeface="Times New Roman"/>
              </a:rPr>
              <a:t>輸入欲訓練的model的參數，如設定solver, minibatchsize , epochs …等</a:t>
            </a:r>
            <a:endParaRPr sz="2400">
              <a:latin typeface="Times New Roman"/>
              <a:ea typeface="Times New Roman"/>
              <a:cs typeface="Times New Roman"/>
              <a:sym typeface="Times New Roman"/>
            </a:endParaRPr>
          </a:p>
          <a:p>
            <a:pPr indent="-152400" lvl="0" marL="91440" rtl="0" algn="l">
              <a:lnSpc>
                <a:spcPct val="90000"/>
              </a:lnSpc>
              <a:spcBef>
                <a:spcPts val="1400"/>
              </a:spcBef>
              <a:spcAft>
                <a:spcPts val="0"/>
              </a:spcAft>
              <a:buSzPts val="2400"/>
              <a:buChar char=" "/>
            </a:pPr>
            <a:r>
              <a:rPr lang="en-US" sz="2400" cap="none">
                <a:latin typeface="Times New Roman"/>
                <a:ea typeface="Times New Roman"/>
                <a:cs typeface="Times New Roman"/>
                <a:sym typeface="Times New Roman"/>
              </a:rPr>
              <a:t>最後再使用classify來進行分類與準確性評估</a:t>
            </a:r>
            <a:endParaRPr sz="2400" cap="none">
              <a:latin typeface="Times New Roman"/>
              <a:ea typeface="Times New Roman"/>
              <a:cs typeface="Times New Roman"/>
              <a:sym typeface="Times New Roman"/>
            </a:endParaRPr>
          </a:p>
        </p:txBody>
      </p:sp>
      <p:pic>
        <p:nvPicPr>
          <p:cNvPr id="1481" name="Google Shape;1481;p170"/>
          <p:cNvPicPr preferRelativeResize="0"/>
          <p:nvPr/>
        </p:nvPicPr>
        <p:blipFill rotWithShape="1">
          <a:blip r:embed="rId3">
            <a:alphaModFix/>
          </a:blip>
          <a:srcRect b="0" l="0" r="56603" t="0"/>
          <a:stretch/>
        </p:blipFill>
        <p:spPr>
          <a:xfrm>
            <a:off x="358967" y="2347730"/>
            <a:ext cx="5662691" cy="3856191"/>
          </a:xfrm>
          <a:prstGeom prst="rect">
            <a:avLst/>
          </a:prstGeom>
          <a:noFill/>
          <a:ln>
            <a:noFill/>
          </a:ln>
        </p:spPr>
      </p:pic>
      <p:sp>
        <p:nvSpPr>
          <p:cNvPr id="1482" name="Google Shape;1482;p170"/>
          <p:cNvSpPr txBox="1"/>
          <p:nvPr/>
        </p:nvSpPr>
        <p:spPr>
          <a:xfrm>
            <a:off x="1081668" y="-23241"/>
            <a:ext cx="10364451" cy="15961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Times New Roman"/>
              <a:buNone/>
            </a:pPr>
            <a:r>
              <a:rPr lang="en-US" sz="3600" cap="none">
                <a:solidFill>
                  <a:schemeClr val="dk1"/>
                </a:solidFill>
                <a:latin typeface="Times New Roman"/>
                <a:ea typeface="Times New Roman"/>
                <a:cs typeface="Times New Roman"/>
                <a:sym typeface="Times New Roman"/>
              </a:rPr>
              <a:t>Transfer Learning教學(以AlexNet為例)</a:t>
            </a:r>
            <a:endParaRPr sz="3600" cap="none">
              <a:solidFill>
                <a:schemeClr val="dk1"/>
              </a:solidFill>
              <a:latin typeface="Times New Roman"/>
              <a:ea typeface="Times New Roman"/>
              <a:cs typeface="Times New Roman"/>
              <a:sym typeface="Times New Roman"/>
            </a:endParaRPr>
          </a:p>
        </p:txBody>
      </p:sp>
      <p:sp>
        <p:nvSpPr>
          <p:cNvPr id="1483" name="Google Shape;1483;p170"/>
          <p:cNvSpPr/>
          <p:nvPr/>
        </p:nvSpPr>
        <p:spPr>
          <a:xfrm>
            <a:off x="6345869" y="5419565"/>
            <a:ext cx="5762455"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完整trainingOptions函式介紹</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https://www.mathworks.com/help/deeplearning/ref/trainingoptions.html</a:t>
            </a:r>
            <a:endParaRPr sz="1800">
              <a:solidFill>
                <a:schemeClr val="dk1"/>
              </a:solidFill>
              <a:latin typeface="Calibri"/>
              <a:ea typeface="Calibri"/>
              <a:cs typeface="Calibri"/>
              <a:sym typeface="Calibri"/>
            </a:endParaRPr>
          </a:p>
        </p:txBody>
      </p:sp>
      <p:pic>
        <p:nvPicPr>
          <p:cNvPr id="1484" name="Google Shape;1484;p170"/>
          <p:cNvPicPr preferRelativeResize="0"/>
          <p:nvPr/>
        </p:nvPicPr>
        <p:blipFill rotWithShape="1">
          <a:blip r:embed="rId5">
            <a:alphaModFix/>
          </a:blip>
          <a:srcRect b="0" l="0" r="0" t="20303"/>
          <a:stretch/>
        </p:blipFill>
        <p:spPr>
          <a:xfrm>
            <a:off x="6566334" y="3212034"/>
            <a:ext cx="5541990" cy="2126268"/>
          </a:xfrm>
          <a:prstGeom prst="rect">
            <a:avLst/>
          </a:prstGeom>
          <a:noFill/>
          <a:ln>
            <a:noFill/>
          </a:ln>
        </p:spPr>
      </p:pic>
      <p:cxnSp>
        <p:nvCxnSpPr>
          <p:cNvPr id="1485" name="Google Shape;1485;p170"/>
          <p:cNvCxnSpPr/>
          <p:nvPr/>
        </p:nvCxnSpPr>
        <p:spPr>
          <a:xfrm>
            <a:off x="1081668" y="2626511"/>
            <a:ext cx="3133493" cy="0"/>
          </a:xfrm>
          <a:prstGeom prst="straightConnector1">
            <a:avLst/>
          </a:prstGeom>
          <a:noFill/>
          <a:ln cap="flat" cmpd="sng" w="57150">
            <a:solidFill>
              <a:srgbClr val="0070C0"/>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486" name="Google Shape;1486;p170"/>
          <p:cNvCxnSpPr/>
          <p:nvPr/>
        </p:nvCxnSpPr>
        <p:spPr>
          <a:xfrm>
            <a:off x="967502" y="5399448"/>
            <a:ext cx="4831132" cy="3717"/>
          </a:xfrm>
          <a:prstGeom prst="straightConnector1">
            <a:avLst/>
          </a:prstGeom>
          <a:noFill/>
          <a:ln cap="flat" cmpd="sng" w="57150">
            <a:solidFill>
              <a:srgbClr val="0070C0"/>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487" name="Google Shape;1487;p170"/>
          <p:cNvCxnSpPr/>
          <p:nvPr/>
        </p:nvCxnSpPr>
        <p:spPr>
          <a:xfrm>
            <a:off x="1055649" y="6168882"/>
            <a:ext cx="4832195" cy="3717"/>
          </a:xfrm>
          <a:prstGeom prst="straightConnector1">
            <a:avLst/>
          </a:prstGeom>
          <a:noFill/>
          <a:ln cap="flat" cmpd="sng" w="57150">
            <a:solidFill>
              <a:srgbClr val="0070C0"/>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488" name="Google Shape;1488;p170"/>
          <p:cNvCxnSpPr>
            <a:endCxn id="1484" idx="1"/>
          </p:cNvCxnSpPr>
          <p:nvPr/>
        </p:nvCxnSpPr>
        <p:spPr>
          <a:xfrm flipH="1" rot="10800000">
            <a:off x="3145734" y="4275168"/>
            <a:ext cx="3420600" cy="257100"/>
          </a:xfrm>
          <a:prstGeom prst="straightConnector1">
            <a:avLst/>
          </a:prstGeom>
          <a:noFill/>
          <a:ln cap="flat" cmpd="sng" w="57150">
            <a:solidFill>
              <a:schemeClr val="accent1"/>
            </a:solidFill>
            <a:prstDash val="solid"/>
            <a:round/>
            <a:headEnd len="sm" w="sm" type="none"/>
            <a:tailEnd len="med" w="med" type="triangle"/>
          </a:ln>
        </p:spPr>
      </p:cxnSp>
      <p:pic>
        <p:nvPicPr>
          <p:cNvPr id="1489" name="Google Shape;1489;p170"/>
          <p:cNvPicPr preferRelativeResize="0"/>
          <p:nvPr/>
        </p:nvPicPr>
        <p:blipFill rotWithShape="1">
          <a:blip r:embed="rId6">
            <a:alphaModFix/>
          </a:blip>
          <a:srcRect b="0" l="0" r="0" t="0"/>
          <a:stretch/>
        </p:blipFill>
        <p:spPr>
          <a:xfrm>
            <a:off x="6901985" y="2369546"/>
            <a:ext cx="4804584" cy="736592"/>
          </a:xfrm>
          <a:prstGeom prst="rect">
            <a:avLst/>
          </a:prstGeom>
          <a:noFill/>
          <a:ln>
            <a:noFill/>
          </a:ln>
        </p:spPr>
      </p:pic>
      <p:cxnSp>
        <p:nvCxnSpPr>
          <p:cNvPr id="1490" name="Google Shape;1490;p170"/>
          <p:cNvCxnSpPr/>
          <p:nvPr/>
        </p:nvCxnSpPr>
        <p:spPr>
          <a:xfrm>
            <a:off x="4215161" y="2516224"/>
            <a:ext cx="2704967" cy="250632"/>
          </a:xfrm>
          <a:prstGeom prst="straightConnector1">
            <a:avLst/>
          </a:prstGeom>
          <a:noFill/>
          <a:ln cap="flat" cmpd="sng" w="57150">
            <a:solidFill>
              <a:schemeClr val="accent1"/>
            </a:solidFill>
            <a:prstDash val="solid"/>
            <a:round/>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3"/>
          <p:cNvSpPr txBox="1"/>
          <p:nvPr>
            <p:ph idx="1" type="subTitle"/>
          </p:nvPr>
        </p:nvSpPr>
        <p:spPr>
          <a:xfrm>
            <a:off x="1727200" y="3200400"/>
            <a:ext cx="8534400" cy="1600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210"/>
              <a:buNone/>
            </a:pPr>
            <a:r>
              <a:t/>
            </a:r>
            <a:endParaRPr/>
          </a:p>
        </p:txBody>
      </p:sp>
      <p:sp>
        <p:nvSpPr>
          <p:cNvPr id="468" name="Google Shape;468;p63"/>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Clr>
                <a:srgbClr val="FFFFFF"/>
              </a:buClr>
              <a:buSzPts val="6000"/>
              <a:buFont typeface="Times New Roman"/>
              <a:buNone/>
            </a:pPr>
            <a:r>
              <a:rPr lang="en-US" sz="6000">
                <a:latin typeface="Times New Roman"/>
                <a:ea typeface="Times New Roman"/>
                <a:cs typeface="Times New Roman"/>
                <a:sym typeface="Times New Roman"/>
              </a:rPr>
              <a:t>Machine learning based method</a:t>
            </a:r>
            <a:endParaRPr sz="60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4" name="Shape 1494"/>
        <p:cNvGrpSpPr/>
        <p:nvPr/>
      </p:nvGrpSpPr>
      <p:grpSpPr>
        <a:xfrm>
          <a:off x="0" y="0"/>
          <a:ext cx="0" cy="0"/>
          <a:chOff x="0" y="0"/>
          <a:chExt cx="0" cy="0"/>
        </a:xfrm>
      </p:grpSpPr>
      <p:sp>
        <p:nvSpPr>
          <p:cNvPr id="1495" name="Google Shape;1495;p171"/>
          <p:cNvSpPr txBox="1"/>
          <p:nvPr>
            <p:ph idx="4294967295" type="title"/>
          </p:nvPr>
        </p:nvSpPr>
        <p:spPr>
          <a:xfrm>
            <a:off x="471828" y="-154324"/>
            <a:ext cx="10363200" cy="1597025"/>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Times New Roman"/>
              <a:buNone/>
            </a:pPr>
            <a:r>
              <a:rPr lang="en-US">
                <a:latin typeface="Times New Roman"/>
                <a:ea typeface="Times New Roman"/>
                <a:cs typeface="Times New Roman"/>
                <a:sym typeface="Times New Roman"/>
              </a:rPr>
              <a:t>設定GPU運算</a:t>
            </a:r>
            <a:endParaRPr>
              <a:latin typeface="Times New Roman"/>
              <a:ea typeface="Times New Roman"/>
              <a:cs typeface="Times New Roman"/>
              <a:sym typeface="Times New Roman"/>
            </a:endParaRPr>
          </a:p>
        </p:txBody>
      </p:sp>
      <p:sp>
        <p:nvSpPr>
          <p:cNvPr id="1496" name="Google Shape;1496;p171"/>
          <p:cNvSpPr txBox="1"/>
          <p:nvPr>
            <p:ph idx="4294967295" type="body"/>
          </p:nvPr>
        </p:nvSpPr>
        <p:spPr>
          <a:xfrm>
            <a:off x="143216" y="1737330"/>
            <a:ext cx="11020425" cy="3879850"/>
          </a:xfrm>
          <a:prstGeom prst="rect">
            <a:avLst/>
          </a:prstGeom>
          <a:noFill/>
          <a:ln>
            <a:noFill/>
          </a:ln>
        </p:spPr>
        <p:txBody>
          <a:bodyPr anchorCtr="0" anchor="t" bIns="45700" lIns="0" spcFirstLastPara="1" rIns="0" wrap="square" tIns="45700">
            <a:noAutofit/>
          </a:bodyPr>
          <a:lstStyle/>
          <a:p>
            <a:pPr indent="-152400" lvl="0" marL="91440" rtl="0" algn="l">
              <a:lnSpc>
                <a:spcPct val="90000"/>
              </a:lnSpc>
              <a:spcBef>
                <a:spcPts val="0"/>
              </a:spcBef>
              <a:spcAft>
                <a:spcPts val="0"/>
              </a:spcAft>
              <a:buSzPts val="2400"/>
              <a:buChar char=" "/>
            </a:pPr>
            <a:r>
              <a:rPr lang="en-US" sz="2400" cap="none">
                <a:latin typeface="Times New Roman"/>
                <a:ea typeface="Times New Roman"/>
                <a:cs typeface="Times New Roman"/>
                <a:sym typeface="Times New Roman"/>
              </a:rPr>
              <a:t>在training Option 可以輸入參數’executionenvironment’來選擇要使用電腦裡的single GPU , Multi GPU 或是使用 CPU。</a:t>
            </a:r>
            <a:endParaRPr sz="2400" cap="none">
              <a:latin typeface="Times New Roman"/>
              <a:ea typeface="Times New Roman"/>
              <a:cs typeface="Times New Roman"/>
              <a:sym typeface="Times New Roman"/>
            </a:endParaRPr>
          </a:p>
          <a:p>
            <a:pPr indent="0" lvl="0" marL="91440" rtl="0" algn="l">
              <a:lnSpc>
                <a:spcPct val="90000"/>
              </a:lnSpc>
              <a:spcBef>
                <a:spcPts val="1400"/>
              </a:spcBef>
              <a:spcAft>
                <a:spcPts val="0"/>
              </a:spcAft>
              <a:buSzPts val="2400"/>
              <a:buNone/>
            </a:pPr>
            <a:r>
              <a:t/>
            </a:r>
            <a:endParaRPr sz="2400" cap="none">
              <a:latin typeface="Times New Roman"/>
              <a:ea typeface="Times New Roman"/>
              <a:cs typeface="Times New Roman"/>
              <a:sym typeface="Times New Roman"/>
            </a:endParaRPr>
          </a:p>
          <a:p>
            <a:pPr indent="0" lvl="0" marL="91440" rtl="0" algn="l">
              <a:lnSpc>
                <a:spcPct val="90000"/>
              </a:lnSpc>
              <a:spcBef>
                <a:spcPts val="1400"/>
              </a:spcBef>
              <a:spcAft>
                <a:spcPts val="0"/>
              </a:spcAft>
              <a:buSzPts val="2400"/>
              <a:buNone/>
            </a:pPr>
            <a:r>
              <a:t/>
            </a:r>
            <a:endParaRPr sz="2400" cap="none">
              <a:latin typeface="Times New Roman"/>
              <a:ea typeface="Times New Roman"/>
              <a:cs typeface="Times New Roman"/>
              <a:sym typeface="Times New Roman"/>
            </a:endParaRPr>
          </a:p>
          <a:p>
            <a:pPr indent="0" lvl="0" marL="0" rtl="0" algn="l">
              <a:lnSpc>
                <a:spcPct val="90000"/>
              </a:lnSpc>
              <a:spcBef>
                <a:spcPts val="1400"/>
              </a:spcBef>
              <a:spcAft>
                <a:spcPts val="0"/>
              </a:spcAft>
              <a:buSzPts val="2400"/>
              <a:buNone/>
            </a:pPr>
            <a:r>
              <a:t/>
            </a:r>
            <a:endParaRPr sz="2400">
              <a:latin typeface="Times New Roman"/>
              <a:ea typeface="Times New Roman"/>
              <a:cs typeface="Times New Roman"/>
              <a:sym typeface="Times New Roman"/>
            </a:endParaRPr>
          </a:p>
          <a:p>
            <a:pPr indent="0" lvl="0" marL="91440" rtl="0" algn="l">
              <a:lnSpc>
                <a:spcPct val="90000"/>
              </a:lnSpc>
              <a:spcBef>
                <a:spcPts val="1400"/>
              </a:spcBef>
              <a:spcAft>
                <a:spcPts val="0"/>
              </a:spcAft>
              <a:buSzPts val="2400"/>
              <a:buNone/>
            </a:pPr>
            <a:r>
              <a:t/>
            </a:r>
            <a:endParaRPr sz="2400">
              <a:latin typeface="Times New Roman"/>
              <a:ea typeface="Times New Roman"/>
              <a:cs typeface="Times New Roman"/>
              <a:sym typeface="Times New Roman"/>
            </a:endParaRPr>
          </a:p>
          <a:p>
            <a:pPr indent="0" lvl="0" marL="91440" rtl="0" algn="l">
              <a:lnSpc>
                <a:spcPct val="90000"/>
              </a:lnSpc>
              <a:spcBef>
                <a:spcPts val="1400"/>
              </a:spcBef>
              <a:spcAft>
                <a:spcPts val="0"/>
              </a:spcAft>
              <a:buSzPts val="2400"/>
              <a:buNone/>
            </a:pPr>
            <a:r>
              <a:t/>
            </a:r>
            <a:endParaRPr sz="2400">
              <a:latin typeface="Times New Roman"/>
              <a:ea typeface="Times New Roman"/>
              <a:cs typeface="Times New Roman"/>
              <a:sym typeface="Times New Roman"/>
            </a:endParaRPr>
          </a:p>
        </p:txBody>
      </p:sp>
      <p:pic>
        <p:nvPicPr>
          <p:cNvPr id="1497" name="Google Shape;1497;p171"/>
          <p:cNvPicPr preferRelativeResize="0"/>
          <p:nvPr/>
        </p:nvPicPr>
        <p:blipFill rotWithShape="1">
          <a:blip r:embed="rId3">
            <a:alphaModFix/>
          </a:blip>
          <a:srcRect b="0" l="2087" r="74266" t="0"/>
          <a:stretch/>
        </p:blipFill>
        <p:spPr>
          <a:xfrm>
            <a:off x="200906" y="2589782"/>
            <a:ext cx="5521124" cy="4088068"/>
          </a:xfrm>
          <a:prstGeom prst="rect">
            <a:avLst/>
          </a:prstGeom>
          <a:noFill/>
          <a:ln>
            <a:noFill/>
          </a:ln>
        </p:spPr>
      </p:pic>
      <p:cxnSp>
        <p:nvCxnSpPr>
          <p:cNvPr id="1498" name="Google Shape;1498;p171"/>
          <p:cNvCxnSpPr/>
          <p:nvPr/>
        </p:nvCxnSpPr>
        <p:spPr>
          <a:xfrm>
            <a:off x="585852" y="4486113"/>
            <a:ext cx="4337824" cy="33453"/>
          </a:xfrm>
          <a:prstGeom prst="straightConnector1">
            <a:avLst/>
          </a:prstGeom>
          <a:noFill/>
          <a:ln cap="flat" cmpd="sng" w="57150">
            <a:solidFill>
              <a:srgbClr val="FF0000"/>
            </a:solidFill>
            <a:prstDash val="solid"/>
            <a:round/>
            <a:headEnd len="sm" w="sm" type="none"/>
            <a:tailEnd len="sm" w="sm" type="none"/>
          </a:ln>
          <a:effectLst>
            <a:outerShdw blurRad="38100" rotWithShape="0" algn="br" dir="2700000" dist="25400">
              <a:srgbClr val="000000">
                <a:alpha val="60000"/>
              </a:srgbClr>
            </a:outerShdw>
          </a:effectLst>
        </p:spPr>
      </p:cxnSp>
      <p:pic>
        <p:nvPicPr>
          <p:cNvPr id="1499" name="Google Shape;1499;p171"/>
          <p:cNvPicPr preferRelativeResize="0"/>
          <p:nvPr/>
        </p:nvPicPr>
        <p:blipFill rotWithShape="1">
          <a:blip r:embed="rId4">
            <a:alphaModFix/>
          </a:blip>
          <a:srcRect b="0" l="10754" r="0" t="0"/>
          <a:stretch/>
        </p:blipFill>
        <p:spPr>
          <a:xfrm>
            <a:off x="5642517" y="2679558"/>
            <a:ext cx="6378247" cy="99769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17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6000"/>
              <a:buFont typeface="BiauKai"/>
              <a:buNone/>
            </a:pPr>
            <a:r>
              <a:rPr lang="en-US" sz="6000">
                <a:latin typeface="BiauKai"/>
                <a:ea typeface="BiauKai"/>
                <a:cs typeface="BiauKai"/>
                <a:sym typeface="BiauKai"/>
              </a:rPr>
              <a:t>訓練模型與分類函式</a:t>
            </a:r>
            <a:endParaRPr sz="6000">
              <a:latin typeface="BiauKai"/>
              <a:ea typeface="BiauKai"/>
              <a:cs typeface="BiauKai"/>
              <a:sym typeface="BiauKai"/>
            </a:endParaRPr>
          </a:p>
        </p:txBody>
      </p:sp>
      <p:sp>
        <p:nvSpPr>
          <p:cNvPr id="1505" name="Google Shape;1505;p172"/>
          <p:cNvSpPr txBox="1"/>
          <p:nvPr>
            <p:ph idx="4294967295" type="body"/>
          </p:nvPr>
        </p:nvSpPr>
        <p:spPr>
          <a:xfrm>
            <a:off x="944880" y="2183089"/>
            <a:ext cx="10363200" cy="4291012"/>
          </a:xfrm>
          <a:prstGeom prst="rect">
            <a:avLst/>
          </a:prstGeom>
          <a:noFill/>
          <a:ln>
            <a:noFill/>
          </a:ln>
        </p:spPr>
        <p:txBody>
          <a:bodyPr anchorCtr="0" anchor="t" bIns="45700" lIns="0" spcFirstLastPara="1" rIns="0" wrap="square" tIns="45700">
            <a:noAutofit/>
          </a:bodyPr>
          <a:lstStyle/>
          <a:p>
            <a:pPr indent="-193040" lvl="0" marL="91440" rtl="0" algn="l">
              <a:lnSpc>
                <a:spcPct val="70000"/>
              </a:lnSpc>
              <a:spcBef>
                <a:spcPts val="0"/>
              </a:spcBef>
              <a:spcAft>
                <a:spcPts val="0"/>
              </a:spcAft>
              <a:buSzPts val="3040"/>
              <a:buChar char=" "/>
            </a:pPr>
            <a:r>
              <a:rPr lang="en-US" sz="3040" cap="none">
                <a:latin typeface="Times New Roman"/>
                <a:ea typeface="Times New Roman"/>
                <a:cs typeface="Times New Roman"/>
                <a:sym typeface="Times New Roman"/>
              </a:rPr>
              <a:t>Training Model:</a:t>
            </a:r>
            <a:endParaRPr/>
          </a:p>
          <a:p>
            <a:pPr indent="0" lvl="0" marL="0" rtl="0" algn="l">
              <a:lnSpc>
                <a:spcPct val="70000"/>
              </a:lnSpc>
              <a:spcBef>
                <a:spcPts val="1400"/>
              </a:spcBef>
              <a:spcAft>
                <a:spcPts val="0"/>
              </a:spcAft>
              <a:buSzPts val="3040"/>
              <a:buNone/>
            </a:pPr>
            <a:r>
              <a:rPr lang="en-US" sz="3040" cap="none">
                <a:latin typeface="Times New Roman"/>
                <a:ea typeface="Times New Roman"/>
                <a:cs typeface="Times New Roman"/>
                <a:sym typeface="Times New Roman"/>
              </a:rPr>
              <a:t>		Net = trainNetwork(訓練資料, 網路架構, 訓練參數)</a:t>
            </a:r>
            <a:endParaRPr/>
          </a:p>
          <a:p>
            <a:pPr indent="0" lvl="0" marL="0" rtl="0" algn="l">
              <a:lnSpc>
                <a:spcPct val="70000"/>
              </a:lnSpc>
              <a:spcBef>
                <a:spcPts val="1400"/>
              </a:spcBef>
              <a:spcAft>
                <a:spcPts val="0"/>
              </a:spcAft>
              <a:buSzPts val="3040"/>
              <a:buNone/>
            </a:pPr>
            <a:r>
              <a:t/>
            </a:r>
            <a:endParaRPr sz="3040" cap="none">
              <a:latin typeface="Times New Roman"/>
              <a:ea typeface="Times New Roman"/>
              <a:cs typeface="Times New Roman"/>
              <a:sym typeface="Times New Roman"/>
            </a:endParaRPr>
          </a:p>
          <a:p>
            <a:pPr indent="0" lvl="0" marL="0" rtl="0" algn="l">
              <a:lnSpc>
                <a:spcPct val="70000"/>
              </a:lnSpc>
              <a:spcBef>
                <a:spcPts val="1400"/>
              </a:spcBef>
              <a:spcAft>
                <a:spcPts val="0"/>
              </a:spcAft>
              <a:buSzPts val="3040"/>
              <a:buNone/>
            </a:pPr>
            <a:r>
              <a:t/>
            </a:r>
            <a:endParaRPr sz="3040" cap="none">
              <a:latin typeface="Times New Roman"/>
              <a:ea typeface="Times New Roman"/>
              <a:cs typeface="Times New Roman"/>
              <a:sym typeface="Times New Roman"/>
            </a:endParaRPr>
          </a:p>
          <a:p>
            <a:pPr indent="-193040" lvl="0" marL="91440" rtl="0" algn="l">
              <a:lnSpc>
                <a:spcPct val="70000"/>
              </a:lnSpc>
              <a:spcBef>
                <a:spcPts val="1400"/>
              </a:spcBef>
              <a:spcAft>
                <a:spcPts val="0"/>
              </a:spcAft>
              <a:buSzPts val="3040"/>
              <a:buChar char=" "/>
            </a:pPr>
            <a:r>
              <a:rPr lang="en-US" sz="3040" cap="none">
                <a:latin typeface="Times New Roman"/>
                <a:ea typeface="Times New Roman"/>
                <a:cs typeface="Times New Roman"/>
                <a:sym typeface="Times New Roman"/>
              </a:rPr>
              <a:t>Classify :</a:t>
            </a:r>
            <a:endParaRPr/>
          </a:p>
          <a:p>
            <a:pPr indent="0" lvl="0" marL="0" rtl="0" algn="l">
              <a:lnSpc>
                <a:spcPct val="70000"/>
              </a:lnSpc>
              <a:spcBef>
                <a:spcPts val="1400"/>
              </a:spcBef>
              <a:spcAft>
                <a:spcPts val="0"/>
              </a:spcAft>
              <a:buSzPts val="3040"/>
              <a:buNone/>
            </a:pPr>
            <a:r>
              <a:rPr lang="en-US" sz="3040" cap="none">
                <a:latin typeface="Times New Roman"/>
                <a:ea typeface="Times New Roman"/>
                <a:cs typeface="Times New Roman"/>
                <a:sym typeface="Times New Roman"/>
              </a:rPr>
              <a:t>		[YPred] = Classify(Net,validationdataset )</a:t>
            </a:r>
            <a:endParaRPr/>
          </a:p>
          <a:p>
            <a:pPr indent="0" lvl="0" marL="0" rtl="0" algn="l">
              <a:lnSpc>
                <a:spcPct val="70000"/>
              </a:lnSpc>
              <a:spcBef>
                <a:spcPts val="1400"/>
              </a:spcBef>
              <a:spcAft>
                <a:spcPts val="0"/>
              </a:spcAft>
              <a:buSzPts val="3040"/>
              <a:buNone/>
            </a:pPr>
            <a:r>
              <a:rPr lang="en-US" sz="3040" cap="none">
                <a:latin typeface="Times New Roman"/>
                <a:ea typeface="Times New Roman"/>
                <a:cs typeface="Times New Roman"/>
                <a:sym typeface="Times New Roman"/>
              </a:rPr>
              <a:t>		Accuracy = Mean(YPred == imgsvalidation.Labels);</a:t>
            </a:r>
            <a:endParaRPr/>
          </a:p>
          <a:p>
            <a:pPr indent="-19050" lvl="0" marL="91440" rtl="0" algn="l">
              <a:lnSpc>
                <a:spcPct val="70000"/>
              </a:lnSpc>
              <a:spcBef>
                <a:spcPts val="1400"/>
              </a:spcBef>
              <a:spcAft>
                <a:spcPts val="0"/>
              </a:spcAft>
              <a:buSzPts val="1140"/>
              <a:buNone/>
            </a:pPr>
            <a:r>
              <a:t/>
            </a:r>
            <a:endParaRPr sz="1140">
              <a:latin typeface="Times New Roman"/>
              <a:ea typeface="Times New Roman"/>
              <a:cs typeface="Times New Roman"/>
              <a:sym typeface="Times New Roman"/>
            </a:endParaRPr>
          </a:p>
          <a:p>
            <a:pPr indent="0" lvl="0" marL="0" rtl="0" algn="l">
              <a:lnSpc>
                <a:spcPct val="70000"/>
              </a:lnSpc>
              <a:spcBef>
                <a:spcPts val="1400"/>
              </a:spcBef>
              <a:spcAft>
                <a:spcPts val="0"/>
              </a:spcAft>
              <a:buSzPts val="1140"/>
              <a:buNone/>
            </a:pPr>
            <a:r>
              <a:rPr lang="en-US" sz="1140">
                <a:latin typeface="Times New Roman"/>
                <a:ea typeface="Times New Roman"/>
                <a:cs typeface="Times New Roman"/>
                <a:sym typeface="Times New Roman"/>
              </a:rPr>
              <a:t>		</a:t>
            </a:r>
            <a:endParaRPr/>
          </a:p>
          <a:p>
            <a:pPr indent="-19050" lvl="0" marL="91440" rtl="0" algn="l">
              <a:lnSpc>
                <a:spcPct val="70000"/>
              </a:lnSpc>
              <a:spcBef>
                <a:spcPts val="1400"/>
              </a:spcBef>
              <a:spcAft>
                <a:spcPts val="0"/>
              </a:spcAft>
              <a:buSzPts val="1140"/>
              <a:buNone/>
            </a:pPr>
            <a:r>
              <a:t/>
            </a:r>
            <a:endParaRPr sz="1140">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173"/>
          <p:cNvSpPr txBox="1"/>
          <p:nvPr>
            <p:ph idx="4294967295" type="title"/>
          </p:nvPr>
        </p:nvSpPr>
        <p:spPr>
          <a:xfrm>
            <a:off x="1933161" y="-508870"/>
            <a:ext cx="10363200" cy="159543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Times New Roman"/>
              <a:buNone/>
            </a:pPr>
            <a:r>
              <a:rPr lang="en-US" sz="4400">
                <a:latin typeface="Times New Roman"/>
                <a:ea typeface="Times New Roman"/>
                <a:cs typeface="Times New Roman"/>
                <a:sym typeface="Times New Roman"/>
              </a:rPr>
              <a:t>GPU與模型訓練時間的差異性</a:t>
            </a:r>
            <a:endParaRPr/>
          </a:p>
        </p:txBody>
      </p:sp>
      <p:pic>
        <p:nvPicPr>
          <p:cNvPr id="1511" name="Google Shape;1511;p173"/>
          <p:cNvPicPr preferRelativeResize="0"/>
          <p:nvPr>
            <p:ph idx="4294967295" type="body"/>
          </p:nvPr>
        </p:nvPicPr>
        <p:blipFill rotWithShape="1">
          <a:blip r:embed="rId3">
            <a:alphaModFix/>
          </a:blip>
          <a:srcRect b="0" l="0" r="0" t="0"/>
          <a:stretch/>
        </p:blipFill>
        <p:spPr>
          <a:xfrm>
            <a:off x="8226425" y="1270000"/>
            <a:ext cx="3965575" cy="5254625"/>
          </a:xfrm>
          <a:prstGeom prst="rect">
            <a:avLst/>
          </a:prstGeom>
          <a:noFill/>
          <a:ln>
            <a:noFill/>
          </a:ln>
        </p:spPr>
      </p:pic>
      <p:pic>
        <p:nvPicPr>
          <p:cNvPr id="1512" name="Google Shape;1512;p173"/>
          <p:cNvPicPr preferRelativeResize="0"/>
          <p:nvPr/>
        </p:nvPicPr>
        <p:blipFill rotWithShape="1">
          <a:blip r:embed="rId4">
            <a:alphaModFix/>
          </a:blip>
          <a:srcRect b="0" l="0" r="0" t="0"/>
          <a:stretch/>
        </p:blipFill>
        <p:spPr>
          <a:xfrm>
            <a:off x="404619" y="1270000"/>
            <a:ext cx="3764925" cy="5255042"/>
          </a:xfrm>
          <a:prstGeom prst="rect">
            <a:avLst/>
          </a:prstGeom>
          <a:noFill/>
          <a:ln>
            <a:noFill/>
          </a:ln>
        </p:spPr>
      </p:pic>
      <p:pic>
        <p:nvPicPr>
          <p:cNvPr id="1513" name="Google Shape;1513;p173"/>
          <p:cNvPicPr preferRelativeResize="0"/>
          <p:nvPr/>
        </p:nvPicPr>
        <p:blipFill rotWithShape="1">
          <a:blip r:embed="rId5">
            <a:alphaModFix/>
          </a:blip>
          <a:srcRect b="0" l="0" r="0" t="0"/>
          <a:stretch/>
        </p:blipFill>
        <p:spPr>
          <a:xfrm>
            <a:off x="4250588" y="1270000"/>
            <a:ext cx="3894141" cy="5255042"/>
          </a:xfrm>
          <a:prstGeom prst="rect">
            <a:avLst/>
          </a:prstGeom>
          <a:noFill/>
          <a:ln>
            <a:noFill/>
          </a:ln>
        </p:spPr>
      </p:pic>
      <p:cxnSp>
        <p:nvCxnSpPr>
          <p:cNvPr id="1514" name="Google Shape;1514;p173"/>
          <p:cNvCxnSpPr/>
          <p:nvPr/>
        </p:nvCxnSpPr>
        <p:spPr>
          <a:xfrm flipH="1" rot="10800000">
            <a:off x="2129883" y="3173298"/>
            <a:ext cx="970156" cy="4800"/>
          </a:xfrm>
          <a:prstGeom prst="straightConnector1">
            <a:avLst/>
          </a:prstGeom>
          <a:noFill/>
          <a:ln cap="flat" cmpd="sng" w="57150">
            <a:solidFill>
              <a:srgbClr val="FF0000"/>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515" name="Google Shape;1515;p173"/>
          <p:cNvCxnSpPr/>
          <p:nvPr/>
        </p:nvCxnSpPr>
        <p:spPr>
          <a:xfrm flipH="1" rot="10800000">
            <a:off x="2129883" y="6057747"/>
            <a:ext cx="970156" cy="4800"/>
          </a:xfrm>
          <a:prstGeom prst="straightConnector1">
            <a:avLst/>
          </a:prstGeom>
          <a:noFill/>
          <a:ln cap="flat" cmpd="sng" w="57150">
            <a:solidFill>
              <a:srgbClr val="FF0000"/>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516" name="Google Shape;1516;p173"/>
          <p:cNvCxnSpPr/>
          <p:nvPr/>
        </p:nvCxnSpPr>
        <p:spPr>
          <a:xfrm flipH="1" rot="10800000">
            <a:off x="6062547" y="3168498"/>
            <a:ext cx="970156" cy="4800"/>
          </a:xfrm>
          <a:prstGeom prst="straightConnector1">
            <a:avLst/>
          </a:prstGeom>
          <a:noFill/>
          <a:ln cap="flat" cmpd="sng" w="57150">
            <a:solidFill>
              <a:srgbClr val="FF0000"/>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517" name="Google Shape;1517;p173"/>
          <p:cNvCxnSpPr/>
          <p:nvPr/>
        </p:nvCxnSpPr>
        <p:spPr>
          <a:xfrm flipH="1" rot="10800000">
            <a:off x="6062547" y="6052947"/>
            <a:ext cx="970156" cy="4800"/>
          </a:xfrm>
          <a:prstGeom prst="straightConnector1">
            <a:avLst/>
          </a:prstGeom>
          <a:noFill/>
          <a:ln cap="flat" cmpd="sng" w="57150">
            <a:solidFill>
              <a:srgbClr val="FF0000"/>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518" name="Google Shape;1518;p173"/>
          <p:cNvCxnSpPr/>
          <p:nvPr/>
        </p:nvCxnSpPr>
        <p:spPr>
          <a:xfrm flipH="1" rot="10800000">
            <a:off x="10054683" y="2921620"/>
            <a:ext cx="628185" cy="7434"/>
          </a:xfrm>
          <a:prstGeom prst="straightConnector1">
            <a:avLst/>
          </a:prstGeom>
          <a:noFill/>
          <a:ln cap="flat" cmpd="sng" w="57150">
            <a:solidFill>
              <a:srgbClr val="FF0000"/>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1519" name="Google Shape;1519;p173"/>
          <p:cNvCxnSpPr/>
          <p:nvPr/>
        </p:nvCxnSpPr>
        <p:spPr>
          <a:xfrm flipH="1" rot="10800000">
            <a:off x="10054683" y="5886761"/>
            <a:ext cx="970156" cy="4800"/>
          </a:xfrm>
          <a:prstGeom prst="straightConnector1">
            <a:avLst/>
          </a:prstGeom>
          <a:noFill/>
          <a:ln cap="flat" cmpd="sng" w="57150">
            <a:solidFill>
              <a:srgbClr val="FF0000"/>
            </a:solidFill>
            <a:prstDash val="solid"/>
            <a:round/>
            <a:headEnd len="sm" w="sm" type="none"/>
            <a:tailEnd len="sm" w="sm" type="none"/>
          </a:ln>
          <a:effectLst>
            <a:outerShdw blurRad="38100" rotWithShape="0" algn="br" dir="2700000" dist="25400">
              <a:srgbClr val="000000">
                <a:alpha val="60000"/>
              </a:srgbClr>
            </a:outerShdw>
          </a:effectLst>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sp>
        <p:nvSpPr>
          <p:cNvPr id="1524" name="Google Shape;1524;p174"/>
          <p:cNvSpPr txBox="1"/>
          <p:nvPr>
            <p:ph idx="4294967295" type="title"/>
          </p:nvPr>
        </p:nvSpPr>
        <p:spPr>
          <a:xfrm>
            <a:off x="437322" y="-433180"/>
            <a:ext cx="10364788" cy="1597025"/>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5400"/>
              <a:buFont typeface="Times New Roman"/>
              <a:buNone/>
            </a:pPr>
            <a:r>
              <a:rPr lang="en-US" sz="5400">
                <a:latin typeface="Times New Roman"/>
                <a:ea typeface="Times New Roman"/>
                <a:cs typeface="Times New Roman"/>
                <a:sym typeface="Times New Roman"/>
              </a:rPr>
              <a:t>網路訓練過程圖</a:t>
            </a:r>
            <a:endParaRPr sz="5400">
              <a:latin typeface="Times New Roman"/>
              <a:ea typeface="Times New Roman"/>
              <a:cs typeface="Times New Roman"/>
              <a:sym typeface="Times New Roman"/>
            </a:endParaRPr>
          </a:p>
        </p:txBody>
      </p:sp>
      <p:sp>
        <p:nvSpPr>
          <p:cNvPr id="1525" name="Google Shape;1525;p174"/>
          <p:cNvSpPr txBox="1"/>
          <p:nvPr>
            <p:ph idx="4294967295" type="body"/>
          </p:nvPr>
        </p:nvSpPr>
        <p:spPr>
          <a:xfrm>
            <a:off x="636588" y="1362075"/>
            <a:ext cx="11555412" cy="3881438"/>
          </a:xfrm>
          <a:prstGeom prst="rect">
            <a:avLst/>
          </a:prstGeom>
          <a:noFill/>
          <a:ln>
            <a:noFill/>
          </a:ln>
        </p:spPr>
        <p:txBody>
          <a:bodyPr anchorCtr="0" anchor="t" bIns="45700" lIns="0" spcFirstLastPara="1" rIns="0" wrap="square" tIns="45700">
            <a:noAutofit/>
          </a:bodyPr>
          <a:lstStyle/>
          <a:p>
            <a:pPr indent="-152400" lvl="0" marL="91440" rtl="0" algn="l">
              <a:lnSpc>
                <a:spcPct val="90000"/>
              </a:lnSpc>
              <a:spcBef>
                <a:spcPts val="0"/>
              </a:spcBef>
              <a:spcAft>
                <a:spcPts val="0"/>
              </a:spcAft>
              <a:buSzPts val="2400"/>
              <a:buChar char=" "/>
            </a:pPr>
            <a:r>
              <a:rPr lang="en-US" sz="2400" cap="none">
                <a:latin typeface="Times New Roman"/>
                <a:ea typeface="Times New Roman"/>
                <a:cs typeface="Times New Roman"/>
                <a:sym typeface="Times New Roman"/>
              </a:rPr>
              <a:t>在training Option 可以輸入參數’plots’ , ‘Training-progress’來顯示出網路訓練過程圖</a:t>
            </a:r>
            <a:endParaRPr/>
          </a:p>
          <a:p>
            <a:pPr indent="0" lvl="0" marL="91440" rtl="0" algn="l">
              <a:lnSpc>
                <a:spcPct val="90000"/>
              </a:lnSpc>
              <a:spcBef>
                <a:spcPts val="1400"/>
              </a:spcBef>
              <a:spcAft>
                <a:spcPts val="0"/>
              </a:spcAft>
              <a:buSzPts val="2400"/>
              <a:buNone/>
            </a:pPr>
            <a:r>
              <a:t/>
            </a:r>
            <a:endParaRPr sz="2400"/>
          </a:p>
        </p:txBody>
      </p:sp>
      <p:pic>
        <p:nvPicPr>
          <p:cNvPr id="1526" name="Google Shape;1526;p174"/>
          <p:cNvPicPr preferRelativeResize="0"/>
          <p:nvPr/>
        </p:nvPicPr>
        <p:blipFill rotWithShape="1">
          <a:blip r:embed="rId3">
            <a:alphaModFix/>
          </a:blip>
          <a:srcRect b="0" l="0" r="0" t="0"/>
          <a:stretch/>
        </p:blipFill>
        <p:spPr>
          <a:xfrm>
            <a:off x="1591578" y="1842755"/>
            <a:ext cx="9375162" cy="493573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7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000"/>
              <a:buFont typeface="Times New Roman"/>
              <a:buNone/>
            </a:pPr>
            <a:r>
              <a:rPr lang="en-US" sz="4000">
                <a:latin typeface="Times New Roman"/>
                <a:ea typeface="Times New Roman"/>
                <a:cs typeface="Times New Roman"/>
                <a:sym typeface="Times New Roman"/>
              </a:rPr>
              <a:t>模型準確性評估-混淆矩陣</a:t>
            </a:r>
            <a:r>
              <a:rPr lang="en-US" sz="4000" cap="none">
                <a:latin typeface="Times New Roman"/>
                <a:ea typeface="Times New Roman"/>
                <a:cs typeface="Times New Roman"/>
                <a:sym typeface="Times New Roman"/>
              </a:rPr>
              <a:t>Confusion Matrix </a:t>
            </a:r>
            <a:endParaRPr sz="4000">
              <a:latin typeface="Times New Roman"/>
              <a:ea typeface="Times New Roman"/>
              <a:cs typeface="Times New Roman"/>
              <a:sym typeface="Times New Roman"/>
            </a:endParaRPr>
          </a:p>
        </p:txBody>
      </p:sp>
      <p:sp>
        <p:nvSpPr>
          <p:cNvPr id="1532" name="Google Shape;1532;p175"/>
          <p:cNvSpPr txBox="1"/>
          <p:nvPr>
            <p:ph idx="4294967295" type="body"/>
          </p:nvPr>
        </p:nvSpPr>
        <p:spPr>
          <a:xfrm>
            <a:off x="392596" y="3395769"/>
            <a:ext cx="6962361" cy="997328"/>
          </a:xfrm>
          <a:prstGeom prst="rect">
            <a:avLst/>
          </a:prstGeom>
          <a:noFill/>
          <a:ln>
            <a:noFill/>
          </a:ln>
        </p:spPr>
        <p:txBody>
          <a:bodyPr anchorCtr="0" anchor="t" bIns="45700" lIns="0" spcFirstLastPara="1" rIns="0" wrap="square" tIns="45700">
            <a:noAutofit/>
          </a:bodyPr>
          <a:lstStyle/>
          <a:p>
            <a:pPr indent="-177800" lvl="0" marL="91440" rtl="0" algn="just">
              <a:lnSpc>
                <a:spcPct val="90000"/>
              </a:lnSpc>
              <a:spcBef>
                <a:spcPts val="0"/>
              </a:spcBef>
              <a:spcAft>
                <a:spcPts val="0"/>
              </a:spcAft>
              <a:buSzPts val="2800"/>
              <a:buChar char=" "/>
            </a:pPr>
            <a:r>
              <a:rPr lang="en-US" sz="2800" cap="none">
                <a:latin typeface="Times New Roman"/>
                <a:ea typeface="Times New Roman"/>
                <a:cs typeface="Times New Roman"/>
                <a:sym typeface="Times New Roman"/>
              </a:rPr>
              <a:t>confusionchart (trueLabels, predictedLabels);</a:t>
            </a:r>
            <a:endParaRPr sz="2800" cap="none">
              <a:latin typeface="Times New Roman"/>
              <a:ea typeface="Times New Roman"/>
              <a:cs typeface="Times New Roman"/>
              <a:sym typeface="Times New Roman"/>
            </a:endParaRPr>
          </a:p>
          <a:p>
            <a:pPr indent="0" lvl="1" marL="457200" rtl="0" algn="just">
              <a:lnSpc>
                <a:spcPct val="90000"/>
              </a:lnSpc>
              <a:spcBef>
                <a:spcPts val="400"/>
              </a:spcBef>
              <a:spcAft>
                <a:spcPts val="0"/>
              </a:spcAft>
              <a:buSzPts val="2400"/>
              <a:buNone/>
            </a:pP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pic>
        <p:nvPicPr>
          <p:cNvPr id="1533" name="Google Shape;1533;p175"/>
          <p:cNvPicPr preferRelativeResize="0"/>
          <p:nvPr/>
        </p:nvPicPr>
        <p:blipFill rotWithShape="1">
          <a:blip r:embed="rId3">
            <a:alphaModFix/>
          </a:blip>
          <a:srcRect b="0" l="0" r="0" t="0"/>
          <a:stretch/>
        </p:blipFill>
        <p:spPr>
          <a:xfrm>
            <a:off x="7409622" y="2017647"/>
            <a:ext cx="4426371" cy="4634943"/>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17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Times New Roman"/>
              <a:buNone/>
            </a:pPr>
            <a:r>
              <a:rPr lang="en-US">
                <a:latin typeface="Times New Roman"/>
                <a:ea typeface="Times New Roman"/>
                <a:cs typeface="Times New Roman"/>
                <a:sym typeface="Times New Roman"/>
              </a:rPr>
              <a:t>Matlab官網深度學習應用範例</a:t>
            </a:r>
            <a:endParaRPr>
              <a:latin typeface="Times New Roman"/>
              <a:ea typeface="Times New Roman"/>
              <a:cs typeface="Times New Roman"/>
              <a:sym typeface="Times New Roman"/>
            </a:endParaRPr>
          </a:p>
        </p:txBody>
      </p:sp>
      <p:sp>
        <p:nvSpPr>
          <p:cNvPr id="1539" name="Google Shape;1539;p176"/>
          <p:cNvSpPr/>
          <p:nvPr/>
        </p:nvSpPr>
        <p:spPr>
          <a:xfrm>
            <a:off x="1161136" y="2027539"/>
            <a:ext cx="416864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C45400"/>
                </a:solidFill>
                <a:latin typeface="Arial"/>
                <a:ea typeface="Arial"/>
                <a:cs typeface="Arial"/>
                <a:sym typeface="Arial"/>
              </a:rPr>
              <a:t>Deep Learning Toolbox — Examples</a:t>
            </a:r>
            <a:endParaRPr b="1" sz="1800">
              <a:solidFill>
                <a:srgbClr val="C45400"/>
              </a:solidFill>
              <a:latin typeface="Arial"/>
              <a:ea typeface="Arial"/>
              <a:cs typeface="Arial"/>
              <a:sym typeface="Arial"/>
            </a:endParaRPr>
          </a:p>
        </p:txBody>
      </p:sp>
      <p:sp>
        <p:nvSpPr>
          <p:cNvPr id="1540" name="Google Shape;1540;p176"/>
          <p:cNvSpPr/>
          <p:nvPr/>
        </p:nvSpPr>
        <p:spPr>
          <a:xfrm>
            <a:off x="1097279" y="2521414"/>
            <a:ext cx="844428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3"/>
              </a:rPr>
              <a:t>https://www.mathworks.com/help/deeplearning/examples.html?category=index</a:t>
            </a:r>
            <a:endParaRPr sz="1800">
              <a:solidFill>
                <a:schemeClr val="dk1"/>
              </a:solidFill>
              <a:latin typeface="Calibri"/>
              <a:ea typeface="Calibri"/>
              <a:cs typeface="Calibri"/>
              <a:sym typeface="Calibri"/>
            </a:endParaRPr>
          </a:p>
        </p:txBody>
      </p:sp>
      <p:sp>
        <p:nvSpPr>
          <p:cNvPr id="1541" name="Google Shape;1541;p176"/>
          <p:cNvSpPr/>
          <p:nvPr/>
        </p:nvSpPr>
        <p:spPr>
          <a:xfrm>
            <a:off x="3808921" y="3674800"/>
            <a:ext cx="3605474"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9600">
                <a:solidFill>
                  <a:srgbClr val="C45400"/>
                </a:solidFill>
                <a:latin typeface="Arial"/>
                <a:ea typeface="Arial"/>
                <a:cs typeface="Arial"/>
                <a:sym typeface="Arial"/>
              </a:rPr>
              <a:t>Demo</a:t>
            </a:r>
            <a:endParaRPr b="1" sz="9600">
              <a:solidFill>
                <a:srgbClr val="C454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7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個人參考文獻</a:t>
            </a:r>
            <a:endParaRPr/>
          </a:p>
        </p:txBody>
      </p:sp>
      <p:sp>
        <p:nvSpPr>
          <p:cNvPr id="1547" name="Google Shape;1547;p177"/>
          <p:cNvSpPr txBox="1"/>
          <p:nvPr>
            <p:ph idx="1" type="body"/>
          </p:nvPr>
        </p:nvSpPr>
        <p:spPr>
          <a:xfrm>
            <a:off x="1097280" y="1950509"/>
            <a:ext cx="10058400" cy="4023360"/>
          </a:xfrm>
          <a:prstGeom prst="rect">
            <a:avLst/>
          </a:prstGeom>
          <a:noFill/>
          <a:ln>
            <a:noFill/>
          </a:ln>
        </p:spPr>
        <p:txBody>
          <a:bodyPr anchorCtr="0" anchor="t" bIns="45700" lIns="0" spcFirstLastPara="1" rIns="0" wrap="square" tIns="45700">
            <a:noAutofit/>
          </a:bodyPr>
          <a:lstStyle/>
          <a:p>
            <a:pPr indent="-457200" lvl="0" marL="457200" rtl="0" algn="just">
              <a:lnSpc>
                <a:spcPct val="80000"/>
              </a:lnSpc>
              <a:spcBef>
                <a:spcPts val="0"/>
              </a:spcBef>
              <a:spcAft>
                <a:spcPts val="0"/>
              </a:spcAft>
              <a:buSzPts val="1850"/>
              <a:buFont typeface="Calibri"/>
              <a:buAutoNum type="arabicPeriod"/>
            </a:pPr>
            <a:r>
              <a:rPr lang="en-US" sz="1850">
                <a:solidFill>
                  <a:srgbClr val="000000"/>
                </a:solidFill>
                <a:latin typeface="Times New Roman"/>
                <a:ea typeface="Times New Roman"/>
                <a:cs typeface="Times New Roman"/>
                <a:sym typeface="Times New Roman"/>
              </a:rPr>
              <a:t>Sheng-Fu Liang, </a:t>
            </a:r>
            <a:r>
              <a:rPr lang="en-US" sz="1850" u="sng">
                <a:solidFill>
                  <a:srgbClr val="000000"/>
                </a:solidFill>
                <a:latin typeface="Times New Roman"/>
                <a:ea typeface="Times New Roman"/>
                <a:cs typeface="Times New Roman"/>
                <a:sym typeface="Times New Roman"/>
              </a:rPr>
              <a:t>Chin-En Kuo</a:t>
            </a:r>
            <a:r>
              <a:rPr lang="en-US" sz="1850">
                <a:solidFill>
                  <a:srgbClr val="000000"/>
                </a:solidFill>
                <a:latin typeface="Times New Roman"/>
                <a:ea typeface="Times New Roman"/>
                <a:cs typeface="Times New Roman"/>
                <a:sym typeface="Times New Roman"/>
              </a:rPr>
              <a:t>, Yu-Han Hu, Yu-Hsiang Pan, and Yung-Hung Wang, “Automatic Stage Scoring of Single-Channel Sleep EEG by Using Multiscale Entropy and Autoregressive Models,”</a:t>
            </a:r>
            <a:r>
              <a:rPr i="1" lang="en-US" sz="1850">
                <a:solidFill>
                  <a:srgbClr val="000000"/>
                </a:solidFill>
                <a:latin typeface="Times New Roman"/>
                <a:ea typeface="Times New Roman"/>
                <a:cs typeface="Times New Roman"/>
                <a:sym typeface="Times New Roman"/>
              </a:rPr>
              <a:t> IEEE Trans. on Instrumentation &amp; Measurement</a:t>
            </a:r>
            <a:r>
              <a:rPr lang="en-US" sz="1850">
                <a:solidFill>
                  <a:srgbClr val="000000"/>
                </a:solidFill>
                <a:latin typeface="Times New Roman"/>
                <a:ea typeface="Times New Roman"/>
                <a:cs typeface="Times New Roman"/>
                <a:sym typeface="Times New Roman"/>
              </a:rPr>
              <a:t>, vol. 61, no. 6, pp. 1649-1657, 2012.</a:t>
            </a:r>
            <a:r>
              <a:rPr lang="en-US" sz="1850">
                <a:latin typeface="Times New Roman"/>
                <a:ea typeface="Times New Roman"/>
                <a:cs typeface="Times New Roman"/>
                <a:sym typeface="Times New Roman"/>
              </a:rPr>
              <a:t>(citation: 163, SCI, IF=3.067)</a:t>
            </a:r>
            <a:endParaRPr sz="1850">
              <a:latin typeface="Times New Roman"/>
              <a:ea typeface="Times New Roman"/>
              <a:cs typeface="Times New Roman"/>
              <a:sym typeface="Times New Roman"/>
            </a:endParaRPr>
          </a:p>
          <a:p>
            <a:pPr indent="-457200" lvl="0" marL="457200" rtl="0" algn="just">
              <a:lnSpc>
                <a:spcPct val="97297"/>
              </a:lnSpc>
              <a:spcBef>
                <a:spcPts val="1400"/>
              </a:spcBef>
              <a:spcAft>
                <a:spcPts val="0"/>
              </a:spcAft>
              <a:buSzPts val="1850"/>
              <a:buFont typeface="Calibri"/>
              <a:buAutoNum type="arabicPeriod"/>
            </a:pPr>
            <a:r>
              <a:rPr lang="en-US" sz="1850">
                <a:solidFill>
                  <a:srgbClr val="000000"/>
                </a:solidFill>
                <a:latin typeface="Times New Roman"/>
                <a:ea typeface="Times New Roman"/>
                <a:cs typeface="Times New Roman"/>
                <a:sym typeface="Times New Roman"/>
              </a:rPr>
              <a:t>Shing-Tai Pan, </a:t>
            </a:r>
            <a:r>
              <a:rPr lang="en-US" sz="1850" u="sng">
                <a:solidFill>
                  <a:srgbClr val="000000"/>
                </a:solidFill>
                <a:latin typeface="Times New Roman"/>
                <a:ea typeface="Times New Roman"/>
                <a:cs typeface="Times New Roman"/>
                <a:sym typeface="Times New Roman"/>
              </a:rPr>
              <a:t>Chih-En Kuo</a:t>
            </a:r>
            <a:r>
              <a:rPr lang="en-US" sz="1850">
                <a:solidFill>
                  <a:srgbClr val="000000"/>
                </a:solidFill>
                <a:latin typeface="Times New Roman"/>
                <a:ea typeface="Times New Roman"/>
                <a:cs typeface="Times New Roman"/>
                <a:sym typeface="Times New Roman"/>
              </a:rPr>
              <a:t>, Jian-Hong Zeng and Sheng-Fu Liang, “A Transition-constrained Discrete Hidden Markov Model for Automatic Sleep Staging,” </a:t>
            </a:r>
            <a:r>
              <a:rPr i="1" lang="en-US" sz="1850">
                <a:solidFill>
                  <a:srgbClr val="000000"/>
                </a:solidFill>
                <a:latin typeface="Times New Roman"/>
                <a:ea typeface="Times New Roman"/>
                <a:cs typeface="Times New Roman"/>
                <a:sym typeface="Times New Roman"/>
              </a:rPr>
              <a:t>BioMedical Engineering OnLine</a:t>
            </a:r>
            <a:r>
              <a:rPr lang="en-US" sz="1850">
                <a:solidFill>
                  <a:srgbClr val="000000"/>
                </a:solidFill>
                <a:latin typeface="Times New Roman"/>
                <a:ea typeface="Times New Roman"/>
                <a:cs typeface="Times New Roman"/>
                <a:sym typeface="Times New Roman"/>
              </a:rPr>
              <a:t>, 11:52, 2012.</a:t>
            </a:r>
            <a:r>
              <a:rPr lang="en-US" sz="1850">
                <a:latin typeface="Times New Roman"/>
                <a:ea typeface="Times New Roman"/>
                <a:cs typeface="Times New Roman"/>
                <a:sym typeface="Times New Roman"/>
              </a:rPr>
              <a:t>(citation: 52, SCI, IF=2.013)</a:t>
            </a:r>
            <a:endParaRPr sz="1850">
              <a:latin typeface="Times New Roman"/>
              <a:ea typeface="Times New Roman"/>
              <a:cs typeface="Times New Roman"/>
              <a:sym typeface="Times New Roman"/>
            </a:endParaRPr>
          </a:p>
          <a:p>
            <a:pPr indent="-457200" lvl="0" marL="457200" rtl="0" algn="just">
              <a:lnSpc>
                <a:spcPct val="80000"/>
              </a:lnSpc>
              <a:spcBef>
                <a:spcPts val="1200"/>
              </a:spcBef>
              <a:spcAft>
                <a:spcPts val="0"/>
              </a:spcAft>
              <a:buSzPts val="1850"/>
              <a:buFont typeface="Calibri"/>
              <a:buAutoNum type="arabicPeriod"/>
            </a:pPr>
            <a:r>
              <a:rPr lang="en-US" sz="1850">
                <a:solidFill>
                  <a:srgbClr val="000000"/>
                </a:solidFill>
                <a:latin typeface="Times New Roman"/>
                <a:ea typeface="Times New Roman"/>
                <a:cs typeface="Times New Roman"/>
                <a:sym typeface="Times New Roman"/>
              </a:rPr>
              <a:t>Sheng-Fu Liang, </a:t>
            </a:r>
            <a:r>
              <a:rPr lang="en-US" sz="1850" u="sng">
                <a:solidFill>
                  <a:srgbClr val="000000"/>
                </a:solidFill>
                <a:latin typeface="Times New Roman"/>
                <a:ea typeface="Times New Roman"/>
                <a:cs typeface="Times New Roman"/>
                <a:sym typeface="Times New Roman"/>
              </a:rPr>
              <a:t>Chin-En Kuo</a:t>
            </a:r>
            <a:r>
              <a:rPr lang="en-US" sz="1850">
                <a:solidFill>
                  <a:srgbClr val="000000"/>
                </a:solidFill>
                <a:latin typeface="Times New Roman"/>
                <a:ea typeface="Times New Roman"/>
                <a:cs typeface="Times New Roman"/>
                <a:sym typeface="Times New Roman"/>
              </a:rPr>
              <a:t>, Yi-Chieh Lee, Wen-Chieh Lin, Yen-Chen Liu, Peng-Yu Chen, Fu-Yin Cherng, and Fu-Zen Shaw, “Development of an EOG-based Automatic Sleep Monitoring Eye Mask,” </a:t>
            </a:r>
            <a:r>
              <a:rPr i="1" lang="en-US" sz="1850">
                <a:solidFill>
                  <a:srgbClr val="000000"/>
                </a:solidFill>
                <a:latin typeface="Times New Roman"/>
                <a:ea typeface="Times New Roman"/>
                <a:cs typeface="Times New Roman"/>
                <a:sym typeface="Times New Roman"/>
              </a:rPr>
              <a:t>IEEE Trans. on Instrumentation &amp; Measuremen</a:t>
            </a:r>
            <a:r>
              <a:rPr lang="en-US" sz="1850">
                <a:solidFill>
                  <a:srgbClr val="000000"/>
                </a:solidFill>
                <a:latin typeface="Times New Roman"/>
                <a:ea typeface="Times New Roman"/>
                <a:cs typeface="Times New Roman"/>
                <a:sym typeface="Times New Roman"/>
              </a:rPr>
              <a:t>t, vol. 64, pp. 2977-2985, 2015. (citation: 28, </a:t>
            </a:r>
            <a:r>
              <a:rPr lang="en-US" sz="1850">
                <a:latin typeface="Times New Roman"/>
                <a:ea typeface="Times New Roman"/>
                <a:cs typeface="Times New Roman"/>
                <a:sym typeface="Times New Roman"/>
              </a:rPr>
              <a:t>SCI, </a:t>
            </a:r>
            <a:r>
              <a:rPr lang="en-US" sz="1850">
                <a:solidFill>
                  <a:srgbClr val="000000"/>
                </a:solidFill>
                <a:latin typeface="Times New Roman"/>
                <a:ea typeface="Times New Roman"/>
                <a:cs typeface="Times New Roman"/>
                <a:sym typeface="Times New Roman"/>
              </a:rPr>
              <a:t>IF=3.067)</a:t>
            </a:r>
            <a:endParaRPr/>
          </a:p>
          <a:p>
            <a:pPr indent="-457200" lvl="0" marL="457200" rtl="0" algn="just">
              <a:lnSpc>
                <a:spcPct val="80000"/>
              </a:lnSpc>
              <a:spcBef>
                <a:spcPts val="1400"/>
              </a:spcBef>
              <a:spcAft>
                <a:spcPts val="0"/>
              </a:spcAft>
              <a:buSzPts val="1850"/>
              <a:buFont typeface="Calibri"/>
              <a:buAutoNum type="arabicPeriod"/>
            </a:pPr>
            <a:r>
              <a:rPr lang="en-US" sz="1850" u="sng">
                <a:latin typeface="Times New Roman"/>
                <a:ea typeface="Times New Roman"/>
                <a:cs typeface="Times New Roman"/>
                <a:sym typeface="Times New Roman"/>
              </a:rPr>
              <a:t>Chih-En Kuo</a:t>
            </a:r>
            <a:r>
              <a:rPr lang="en-US" sz="1850">
                <a:latin typeface="Times New Roman"/>
                <a:ea typeface="Times New Roman"/>
                <a:cs typeface="Times New Roman"/>
                <a:sym typeface="Times New Roman"/>
              </a:rPr>
              <a:t>, Yi-Che Liu, Da-Wei Chang, Chung-Ping Young, Fu-Zen Shaw, and Sheng-Fu Liang, “Development and Evaluation of a Wearable Device for Sleep Quality Assessment,”</a:t>
            </a:r>
            <a:r>
              <a:rPr i="1" lang="en-US" sz="1850">
                <a:latin typeface="Times New Roman"/>
                <a:ea typeface="Times New Roman"/>
                <a:cs typeface="Times New Roman"/>
                <a:sym typeface="Times New Roman"/>
              </a:rPr>
              <a:t> IEEE Trans. on Biomedical Engineering</a:t>
            </a:r>
            <a:r>
              <a:rPr lang="en-US" sz="1850">
                <a:latin typeface="Times New Roman"/>
                <a:ea typeface="Times New Roman"/>
                <a:cs typeface="Times New Roman"/>
                <a:sym typeface="Times New Roman"/>
              </a:rPr>
              <a:t>, vol 64(7), pp. 1547-1557, 2017. (citation: 13, SCI, IF=4.491).</a:t>
            </a:r>
            <a:endParaRPr sz="1850"/>
          </a:p>
        </p:txBody>
      </p:sp>
      <p:sp>
        <p:nvSpPr>
          <p:cNvPr id="1548" name="Google Shape;1548;p17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50"/>
              <a:buFont typeface="Calibri"/>
              <a:buNone/>
            </a:pPr>
            <a:fld id="{00000000-1234-1234-1234-123412341234}" type="slidenum">
              <a:rPr b="0" i="0" lang="en-US" sz="1050" u="none" cap="none" strike="noStrike">
                <a:solidFill>
                  <a:srgbClr val="FFFFFF"/>
                </a:solidFill>
                <a:latin typeface="Calibri"/>
                <a:ea typeface="Calibri"/>
                <a:cs typeface="Calibri"/>
                <a:sym typeface="Calibri"/>
              </a:rPr>
              <a:t>‹#›</a:t>
            </a:fld>
            <a:endParaRPr b="0" i="0" sz="1050" u="none" cap="none" strike="noStrike">
              <a:solidFill>
                <a:srgbClr val="FFFFFF"/>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3" name="Shape 1553"/>
        <p:cNvGrpSpPr/>
        <p:nvPr/>
      </p:nvGrpSpPr>
      <p:grpSpPr>
        <a:xfrm>
          <a:off x="0" y="0"/>
          <a:ext cx="0" cy="0"/>
          <a:chOff x="0" y="0"/>
          <a:chExt cx="0" cy="0"/>
        </a:xfrm>
      </p:grpSpPr>
      <p:sp>
        <p:nvSpPr>
          <p:cNvPr id="1554" name="Google Shape;1554;p178"/>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p>
            <a:pPr indent="0" lvl="0" marL="0" rtl="0" algn="l">
              <a:lnSpc>
                <a:spcPct val="85000"/>
              </a:lnSpc>
              <a:spcBef>
                <a:spcPts val="0"/>
              </a:spcBef>
              <a:spcAft>
                <a:spcPts val="0"/>
              </a:spcAft>
              <a:buClr>
                <a:srgbClr val="FFFFFF"/>
              </a:buClr>
              <a:buSzPts val="3600"/>
              <a:buFont typeface="Calibri"/>
              <a:buNone/>
            </a:pPr>
            <a:r>
              <a:rPr lang="en-US"/>
              <a:t>Thank you for listening</a:t>
            </a:r>
            <a:endParaRPr/>
          </a:p>
        </p:txBody>
      </p:sp>
      <p:pic>
        <p:nvPicPr>
          <p:cNvPr id="1555" name="Google Shape;1555;p178"/>
          <p:cNvPicPr preferRelativeResize="0"/>
          <p:nvPr>
            <p:ph idx="2" type="pic"/>
          </p:nvPr>
        </p:nvPicPr>
        <p:blipFill rotWithShape="1">
          <a:blip r:embed="rId3">
            <a:alphaModFix/>
          </a:blip>
          <a:srcRect b="16669" l="0" r="0" t="29580"/>
          <a:stretch/>
        </p:blipFill>
        <p:spPr>
          <a:xfrm>
            <a:off x="15" y="0"/>
            <a:ext cx="12191985" cy="4915076"/>
          </a:xfrm>
          <a:prstGeom prst="rect">
            <a:avLst/>
          </a:prstGeom>
          <a:blipFill rotWithShape="1">
            <a:blip r:embed="rId4">
              <a:alphaModFix/>
            </a:blip>
            <a:stretch>
              <a:fillRect b="0" l="0" r="0" t="0"/>
            </a:stretch>
          </a:blipFill>
          <a:ln>
            <a:noFill/>
          </a:ln>
        </p:spPr>
      </p:pic>
      <p:sp>
        <p:nvSpPr>
          <p:cNvPr id="1556" name="Google Shape;1556;p178"/>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0"/>
              </a:spcBef>
              <a:spcAft>
                <a:spcPts val="0"/>
              </a:spcAft>
              <a:buSzPts val="1500"/>
              <a:buNone/>
            </a:pPr>
            <a:r>
              <a:t/>
            </a:r>
            <a:endParaRPr/>
          </a:p>
        </p:txBody>
      </p:sp>
      <p:sp>
        <p:nvSpPr>
          <p:cNvPr id="1557" name="Google Shape;1557;p17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50"/>
              <a:buFont typeface="Calibri"/>
              <a:buNone/>
            </a:pPr>
            <a:fld id="{00000000-1234-1234-1234-123412341234}" type="slidenum">
              <a:rPr b="0" i="0" lang="en-US" sz="1050" u="none" cap="none" strike="noStrike">
                <a:solidFill>
                  <a:srgbClr val="FFFFFF"/>
                </a:solidFill>
                <a:latin typeface="Calibri"/>
                <a:ea typeface="Calibri"/>
                <a:cs typeface="Calibri"/>
                <a:sym typeface="Calibri"/>
              </a:rPr>
              <a:t>‹#›</a:t>
            </a:fld>
            <a:endParaRPr b="0" i="0" sz="1050" u="none" cap="none" strike="noStrike">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4"/>
          <p:cNvSpPr txBox="1"/>
          <p:nvPr>
            <p:ph type="title"/>
          </p:nvPr>
        </p:nvSpPr>
        <p:spPr>
          <a:xfrm>
            <a:off x="694414" y="9175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資料收錄示意圖</a:t>
            </a:r>
            <a:endParaRPr>
              <a:latin typeface="BiauKai"/>
              <a:ea typeface="BiauKai"/>
              <a:cs typeface="BiauKai"/>
              <a:sym typeface="BiauKai"/>
            </a:endParaRPr>
          </a:p>
        </p:txBody>
      </p:sp>
      <p:sp>
        <p:nvSpPr>
          <p:cNvPr id="474" name="Google Shape;474;p64"/>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Autofit/>
          </a:bodyPr>
          <a:lstStyle/>
          <a:p>
            <a:pPr indent="-133985" lvl="0" marL="274320" rtl="0" algn="l">
              <a:spcBef>
                <a:spcPts val="0"/>
              </a:spcBef>
              <a:spcAft>
                <a:spcPts val="0"/>
              </a:spcAft>
              <a:buSzPts val="2210"/>
              <a:buNone/>
            </a:pPr>
            <a:r>
              <a:t/>
            </a:r>
            <a:endParaRPr/>
          </a:p>
        </p:txBody>
      </p:sp>
      <p:sp>
        <p:nvSpPr>
          <p:cNvPr id="475" name="Google Shape;475;p64"/>
          <p:cNvSpPr/>
          <p:nvPr/>
        </p:nvSpPr>
        <p:spPr>
          <a:xfrm>
            <a:off x="7189945" y="2099474"/>
            <a:ext cx="4392455" cy="3508653"/>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20 All-night polysomnographic sleep recordings were obtained </a:t>
            </a:r>
            <a:r>
              <a:rPr lang="en-US" sz="2000" u="sng">
                <a:solidFill>
                  <a:schemeClr val="dk1"/>
                </a:solidFill>
                <a:latin typeface="Times New Roman"/>
                <a:ea typeface="Times New Roman"/>
                <a:cs typeface="Times New Roman"/>
                <a:sym typeface="Times New Roman"/>
              </a:rPr>
              <a:t>from 20 healthy subjects</a:t>
            </a:r>
            <a:r>
              <a:rPr lang="en-US" sz="2000">
                <a:solidFill>
                  <a:schemeClr val="dk1"/>
                </a:solidFill>
                <a:latin typeface="Times New Roman"/>
                <a:ea typeface="Times New Roman"/>
                <a:cs typeface="Times New Roman"/>
                <a:sym typeface="Times New Roman"/>
              </a:rPr>
              <a:t> ranging  from 18 to 24 years in age.</a:t>
            </a:r>
            <a:endParaRPr/>
          </a:p>
          <a:p>
            <a:pPr indent="0" lvl="0" marL="0" marR="0" rtl="0" algn="just">
              <a:lnSpc>
                <a:spcPct val="150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3 recordings for training</a:t>
            </a:r>
            <a:endParaRPr/>
          </a:p>
          <a:p>
            <a:pPr indent="0" lvl="0" marL="0" marR="0" rtl="0" algn="just">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17 recordings for testing</a:t>
            </a:r>
            <a:endParaRPr b="1" sz="2400">
              <a:solidFill>
                <a:schemeClr val="dk1"/>
              </a:solidFill>
              <a:latin typeface="Times New Roman"/>
              <a:ea typeface="Times New Roman"/>
              <a:cs typeface="Times New Roman"/>
              <a:sym typeface="Times New Roman"/>
            </a:endParaRPr>
          </a:p>
        </p:txBody>
      </p:sp>
      <p:pic>
        <p:nvPicPr>
          <p:cNvPr id="476" name="Google Shape;476;p64"/>
          <p:cNvPicPr preferRelativeResize="0"/>
          <p:nvPr/>
        </p:nvPicPr>
        <p:blipFill rotWithShape="1">
          <a:blip r:embed="rId3">
            <a:alphaModFix/>
          </a:blip>
          <a:srcRect b="0" l="0" r="0" t="0"/>
          <a:stretch/>
        </p:blipFill>
        <p:spPr>
          <a:xfrm>
            <a:off x="971237" y="1417638"/>
            <a:ext cx="6025126" cy="52968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5"/>
          <p:cNvSpPr txBox="1"/>
          <p:nvPr>
            <p:ph idx="1" type="subTitle"/>
          </p:nvPr>
        </p:nvSpPr>
        <p:spPr>
          <a:xfrm>
            <a:off x="1727200" y="3200400"/>
            <a:ext cx="8534400" cy="1600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210"/>
              <a:buNone/>
            </a:pPr>
            <a:r>
              <a:t/>
            </a:r>
            <a:endParaRPr/>
          </a:p>
        </p:txBody>
      </p:sp>
      <p:sp>
        <p:nvSpPr>
          <p:cNvPr id="482" name="Google Shape;482;p65"/>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Clr>
                <a:srgbClr val="FFFFFF"/>
              </a:buClr>
              <a:buSzPts val="5400"/>
              <a:buFont typeface="Times New Roman"/>
              <a:buNone/>
            </a:pPr>
            <a:r>
              <a:rPr lang="en-US" sz="5400">
                <a:latin typeface="Times New Roman"/>
                <a:ea typeface="Times New Roman"/>
                <a:cs typeface="Times New Roman"/>
                <a:sym typeface="Times New Roman"/>
              </a:rPr>
              <a:t>Rule-based method (decision tree)</a:t>
            </a:r>
            <a:endParaRPr sz="5400"/>
          </a:p>
        </p:txBody>
      </p:sp>
      <p:sp>
        <p:nvSpPr>
          <p:cNvPr id="483" name="Google Shape;483;p65"/>
          <p:cNvSpPr/>
          <p:nvPr/>
        </p:nvSpPr>
        <p:spPr>
          <a:xfrm>
            <a:off x="479729" y="5957674"/>
            <a:ext cx="11423374"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rgbClr val="000000"/>
                </a:solidFill>
                <a:latin typeface="Times New Roman"/>
                <a:ea typeface="Times New Roman"/>
                <a:cs typeface="Times New Roman"/>
                <a:sym typeface="Times New Roman"/>
              </a:rPr>
              <a:t>Sheng-Fu Lianga, </a:t>
            </a:r>
            <a:r>
              <a:rPr lang="en-US" sz="1800" u="sng">
                <a:solidFill>
                  <a:srgbClr val="000000"/>
                </a:solidFill>
                <a:latin typeface="Times New Roman"/>
                <a:ea typeface="Times New Roman"/>
                <a:cs typeface="Times New Roman"/>
                <a:sym typeface="Times New Roman"/>
              </a:rPr>
              <a:t>Chin-En Kuo</a:t>
            </a:r>
            <a:r>
              <a:rPr lang="en-US" sz="1800">
                <a:solidFill>
                  <a:srgbClr val="000000"/>
                </a:solidFill>
                <a:latin typeface="Times New Roman"/>
                <a:ea typeface="Times New Roman"/>
                <a:cs typeface="Times New Roman"/>
                <a:sym typeface="Times New Roman"/>
              </a:rPr>
              <a:t>, Yu-Han Hu, and Yu-Shian Cheng, “A Rule-based Automatic Sleep Staging Method,” </a:t>
            </a:r>
            <a:r>
              <a:rPr i="1" lang="en-US" sz="1800">
                <a:solidFill>
                  <a:srgbClr val="000000"/>
                </a:solidFill>
                <a:latin typeface="Times New Roman"/>
                <a:ea typeface="Times New Roman"/>
                <a:cs typeface="Times New Roman"/>
                <a:sym typeface="Times New Roman"/>
              </a:rPr>
              <a:t>Journal of Neuroscience Methods</a:t>
            </a:r>
            <a:r>
              <a:rPr lang="en-US" sz="1800">
                <a:solidFill>
                  <a:srgbClr val="000000"/>
                </a:solidFill>
                <a:latin typeface="Times New Roman"/>
                <a:ea typeface="Times New Roman"/>
                <a:cs typeface="Times New Roman"/>
                <a:sym typeface="Times New Roman"/>
              </a:rPr>
              <a:t>, vol. 205, no.1, pp. 169-176, 2012.</a:t>
            </a:r>
            <a:r>
              <a:rPr lang="en-US" sz="1800">
                <a:solidFill>
                  <a:schemeClr val="dk1"/>
                </a:solidFill>
                <a:latin typeface="Times New Roman"/>
                <a:ea typeface="Times New Roman"/>
                <a:cs typeface="Times New Roman"/>
                <a:sym typeface="Times New Roman"/>
              </a:rPr>
              <a:t>(citation: 84, SCI, IF=2.785)</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6"/>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1"/>
              </a:buClr>
              <a:buSzPts val="4000"/>
              <a:buFont typeface="BiauKai"/>
              <a:buNone/>
            </a:pPr>
            <a:r>
              <a:rPr lang="en-US">
                <a:solidFill>
                  <a:schemeClr val="dk1"/>
                </a:solidFill>
                <a:latin typeface="BiauKai"/>
                <a:ea typeface="BiauKai"/>
                <a:cs typeface="BiauKai"/>
                <a:sym typeface="BiauKai"/>
              </a:rPr>
              <a:t>如何選訓練資料與受測資料?</a:t>
            </a:r>
            <a:endParaRPr>
              <a:solidFill>
                <a:schemeClr val="dk1"/>
              </a:solidFill>
            </a:endParaRPr>
          </a:p>
        </p:txBody>
      </p:sp>
      <p:sp>
        <p:nvSpPr>
          <p:cNvPr id="489" name="Google Shape;489;p66"/>
          <p:cNvSpPr txBox="1"/>
          <p:nvPr>
            <p:ph idx="1" type="body"/>
          </p:nvPr>
        </p:nvSpPr>
        <p:spPr>
          <a:xfrm>
            <a:off x="1032344" y="1682364"/>
            <a:ext cx="10363200" cy="4572000"/>
          </a:xfrm>
          <a:prstGeom prst="rect">
            <a:avLst/>
          </a:prstGeom>
          <a:noFill/>
          <a:ln>
            <a:noFill/>
          </a:ln>
        </p:spPr>
        <p:txBody>
          <a:bodyPr anchorCtr="0" anchor="t" bIns="45700" lIns="91425" spcFirstLastPara="1" rIns="91425" wrap="square" tIns="45700">
            <a:noAutofit/>
          </a:bodyPr>
          <a:lstStyle/>
          <a:p>
            <a:pPr indent="-274320" lvl="0" marL="274320" rtl="0" algn="l">
              <a:spcBef>
                <a:spcPts val="0"/>
              </a:spcBef>
              <a:spcAft>
                <a:spcPts val="0"/>
              </a:spcAft>
              <a:buSzPts val="2210"/>
              <a:buChar char="⚫"/>
            </a:pPr>
            <a:r>
              <a:rPr lang="en-US">
                <a:latin typeface="Times New Roman"/>
                <a:ea typeface="Times New Roman"/>
                <a:cs typeface="Times New Roman"/>
                <a:sym typeface="Times New Roman"/>
              </a:rPr>
              <a:t>1. Subject independent &gt; 在訓練與受測資料中不可出現同一個受測者</a:t>
            </a:r>
            <a:endParaRPr>
              <a:latin typeface="Times New Roman"/>
              <a:ea typeface="Times New Roman"/>
              <a:cs typeface="Times New Roman"/>
              <a:sym typeface="Times New Roman"/>
            </a:endParaRPr>
          </a:p>
          <a:p>
            <a:pPr indent="-228600" lvl="1" marL="548640" rtl="0" algn="l">
              <a:spcBef>
                <a:spcPts val="370"/>
              </a:spcBef>
              <a:spcAft>
                <a:spcPts val="0"/>
              </a:spcAft>
              <a:buSzPts val="2040"/>
              <a:buChar char="⚫"/>
            </a:pPr>
            <a:r>
              <a:rPr lang="en-US">
                <a:latin typeface="Times New Roman"/>
                <a:ea typeface="Times New Roman"/>
                <a:cs typeface="Times New Roman"/>
                <a:sym typeface="Times New Roman"/>
              </a:rPr>
              <a:t>50%訓練資料與50%受測資料 (資料較大時)</a:t>
            </a:r>
            <a:endParaRPr/>
          </a:p>
          <a:p>
            <a:pPr indent="-228600" lvl="1" marL="548640" rtl="0" algn="l">
              <a:spcBef>
                <a:spcPts val="370"/>
              </a:spcBef>
              <a:spcAft>
                <a:spcPts val="0"/>
              </a:spcAft>
              <a:buSzPts val="2040"/>
              <a:buChar char="⚫"/>
            </a:pPr>
            <a:r>
              <a:rPr lang="en-US">
                <a:latin typeface="Times New Roman"/>
                <a:ea typeface="Times New Roman"/>
                <a:cs typeface="Times New Roman"/>
                <a:sym typeface="Times New Roman"/>
              </a:rPr>
              <a:t>leave one out cross validation (名醫與實習醫生?)</a:t>
            </a:r>
            <a:endParaRPr/>
          </a:p>
          <a:p>
            <a:pPr indent="-274320" lvl="0" marL="274320" rtl="0" algn="l">
              <a:spcBef>
                <a:spcPts val="580"/>
              </a:spcBef>
              <a:spcAft>
                <a:spcPts val="0"/>
              </a:spcAft>
              <a:buSzPts val="2210"/>
              <a:buChar char="⚫"/>
            </a:pPr>
            <a:r>
              <a:rPr lang="en-US">
                <a:latin typeface="Times New Roman"/>
                <a:ea typeface="Times New Roman"/>
                <a:cs typeface="Times New Roman"/>
                <a:sym typeface="Times New Roman"/>
              </a:rPr>
              <a:t>2. check data context&gt; 檢查合理性</a:t>
            </a:r>
            <a:endParaRPr>
              <a:latin typeface="Times New Roman"/>
              <a:ea typeface="Times New Roman"/>
              <a:cs typeface="Times New Roman"/>
              <a:sym typeface="Times New Roman"/>
            </a:endParaRPr>
          </a:p>
          <a:p>
            <a:pPr indent="-228600" lvl="1" marL="548640" rtl="0" algn="l">
              <a:spcBef>
                <a:spcPts val="370"/>
              </a:spcBef>
              <a:spcAft>
                <a:spcPts val="0"/>
              </a:spcAft>
              <a:buSzPts val="2040"/>
              <a:buChar char="⚫"/>
            </a:pPr>
            <a:r>
              <a:rPr lang="en-US">
                <a:latin typeface="Times New Roman"/>
                <a:ea typeface="Times New Roman"/>
                <a:cs typeface="Times New Roman"/>
                <a:sym typeface="Times New Roman"/>
              </a:rPr>
              <a:t>資料內容可能非全部都有用</a:t>
            </a:r>
            <a:endParaRPr>
              <a:latin typeface="Times New Roman"/>
              <a:ea typeface="Times New Roman"/>
              <a:cs typeface="Times New Roman"/>
              <a:sym typeface="Times New Roman"/>
            </a:endParaRPr>
          </a:p>
          <a:p>
            <a:pPr indent="-274320" lvl="0" marL="274320" rtl="0" algn="l">
              <a:spcBef>
                <a:spcPts val="580"/>
              </a:spcBef>
              <a:spcAft>
                <a:spcPts val="0"/>
              </a:spcAft>
              <a:buSzPts val="2210"/>
              <a:buChar char="⚫"/>
            </a:pPr>
            <a:r>
              <a:rPr lang="en-US">
                <a:latin typeface="Times New Roman"/>
                <a:ea typeface="Times New Roman"/>
                <a:cs typeface="Times New Roman"/>
                <a:sym typeface="Times New Roman"/>
              </a:rPr>
              <a:t>3. 依據某指標來平均挑選訓練資料與受測資料</a:t>
            </a:r>
            <a:endParaRPr>
              <a:latin typeface="Times New Roman"/>
              <a:ea typeface="Times New Roman"/>
              <a:cs typeface="Times New Roman"/>
              <a:sym typeface="Times New Roman"/>
            </a:endParaRPr>
          </a:p>
          <a:p>
            <a:pPr indent="-133985" lvl="0" marL="274320" rtl="0" algn="l">
              <a:spcBef>
                <a:spcPts val="580"/>
              </a:spcBef>
              <a:spcAft>
                <a:spcPts val="0"/>
              </a:spcAft>
              <a:buSzPts val="2210"/>
              <a:buNone/>
            </a:pPr>
            <a:r>
              <a:t/>
            </a:r>
            <a:endParaRPr>
              <a:latin typeface="Times New Roman"/>
              <a:ea typeface="Times New Roman"/>
              <a:cs typeface="Times New Roman"/>
              <a:sym typeface="Times New Roman"/>
            </a:endParaRPr>
          </a:p>
        </p:txBody>
      </p:sp>
      <p:pic>
        <p:nvPicPr>
          <p:cNvPr id="490" name="Google Shape;490;p66"/>
          <p:cNvPicPr preferRelativeResize="0"/>
          <p:nvPr/>
        </p:nvPicPr>
        <p:blipFill rotWithShape="1">
          <a:blip r:embed="rId3">
            <a:alphaModFix/>
          </a:blip>
          <a:srcRect b="0" l="0" r="0" t="0"/>
          <a:stretch/>
        </p:blipFill>
        <p:spPr>
          <a:xfrm>
            <a:off x="2529891" y="4502119"/>
            <a:ext cx="7559695" cy="1841152"/>
          </a:xfrm>
          <a:prstGeom prst="rect">
            <a:avLst/>
          </a:prstGeom>
          <a:noFill/>
          <a:ln>
            <a:noFill/>
          </a:ln>
        </p:spPr>
      </p:pic>
      <p:sp>
        <p:nvSpPr>
          <p:cNvPr id="491" name="Google Shape;491;p66"/>
          <p:cNvSpPr txBox="1"/>
          <p:nvPr/>
        </p:nvSpPr>
        <p:spPr>
          <a:xfrm>
            <a:off x="1650653" y="4614975"/>
            <a:ext cx="105406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舉例:</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67"/>
          <p:cNvSpPr txBox="1"/>
          <p:nvPr>
            <p:ph type="title"/>
          </p:nvPr>
        </p:nvSpPr>
        <p:spPr>
          <a:xfrm>
            <a:off x="2265072" y="14977"/>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法則式自動睡眠判讀系統流程圖</a:t>
            </a:r>
            <a:endParaRPr>
              <a:latin typeface="BiauKai"/>
              <a:ea typeface="BiauKai"/>
              <a:cs typeface="BiauKai"/>
              <a:sym typeface="BiauKai"/>
            </a:endParaRPr>
          </a:p>
        </p:txBody>
      </p:sp>
      <p:pic>
        <p:nvPicPr>
          <p:cNvPr id="497" name="Google Shape;497;p67"/>
          <p:cNvPicPr preferRelativeResize="0"/>
          <p:nvPr/>
        </p:nvPicPr>
        <p:blipFill rotWithShape="1">
          <a:blip r:embed="rId3">
            <a:alphaModFix/>
          </a:blip>
          <a:srcRect b="7692" l="0" r="0" t="0"/>
          <a:stretch/>
        </p:blipFill>
        <p:spPr>
          <a:xfrm>
            <a:off x="908136" y="1534941"/>
            <a:ext cx="9886992" cy="4518923"/>
          </a:xfrm>
          <a:prstGeom prst="rect">
            <a:avLst/>
          </a:prstGeom>
          <a:noFill/>
          <a:ln>
            <a:noFill/>
          </a:ln>
        </p:spPr>
      </p:pic>
      <p:cxnSp>
        <p:nvCxnSpPr>
          <p:cNvPr id="498" name="Google Shape;498;p67"/>
          <p:cNvCxnSpPr/>
          <p:nvPr/>
        </p:nvCxnSpPr>
        <p:spPr>
          <a:xfrm>
            <a:off x="7844246" y="3446417"/>
            <a:ext cx="1143000" cy="0"/>
          </a:xfrm>
          <a:prstGeom prst="straightConnector1">
            <a:avLst/>
          </a:prstGeom>
          <a:noFill/>
          <a:ln cap="flat" cmpd="sng" w="19050">
            <a:solidFill>
              <a:srgbClr val="AE350A"/>
            </a:solidFill>
            <a:prstDash val="solid"/>
            <a:round/>
            <a:headEnd len="sm" w="sm" type="none"/>
            <a:tailEnd len="sm" w="sm" type="none"/>
          </a:ln>
        </p:spPr>
      </p:cxnSp>
      <p:cxnSp>
        <p:nvCxnSpPr>
          <p:cNvPr id="499" name="Google Shape;499;p67"/>
          <p:cNvCxnSpPr/>
          <p:nvPr/>
        </p:nvCxnSpPr>
        <p:spPr>
          <a:xfrm>
            <a:off x="7766685" y="3643993"/>
            <a:ext cx="1143000" cy="0"/>
          </a:xfrm>
          <a:prstGeom prst="straightConnector1">
            <a:avLst/>
          </a:prstGeom>
          <a:noFill/>
          <a:ln cap="flat" cmpd="sng" w="19050">
            <a:solidFill>
              <a:srgbClr val="AE350A"/>
            </a:solidFill>
            <a:prstDash val="solid"/>
            <a:round/>
            <a:headEnd len="sm" w="sm" type="none"/>
            <a:tailEnd len="sm" w="sm" type="none"/>
          </a:ln>
        </p:spPr>
      </p:cxnSp>
      <p:cxnSp>
        <p:nvCxnSpPr>
          <p:cNvPr id="500" name="Google Shape;500;p67"/>
          <p:cNvCxnSpPr/>
          <p:nvPr/>
        </p:nvCxnSpPr>
        <p:spPr>
          <a:xfrm>
            <a:off x="7844246" y="3844834"/>
            <a:ext cx="1143000" cy="0"/>
          </a:xfrm>
          <a:prstGeom prst="straightConnector1">
            <a:avLst/>
          </a:prstGeom>
          <a:noFill/>
          <a:ln cap="flat" cmpd="sng" w="19050">
            <a:solidFill>
              <a:srgbClr val="AE350A"/>
            </a:solidFill>
            <a:prstDash val="solid"/>
            <a:round/>
            <a:headEnd len="sm" w="sm" type="none"/>
            <a:tailEnd len="sm" w="sm" type="none"/>
          </a:ln>
        </p:spPr>
      </p:cxnSp>
      <p:sp>
        <p:nvSpPr>
          <p:cNvPr id="501" name="Google Shape;501;p67"/>
          <p:cNvSpPr/>
          <p:nvPr/>
        </p:nvSpPr>
        <p:spPr>
          <a:xfrm>
            <a:off x="2797935" y="1612177"/>
            <a:ext cx="2501976" cy="4334424"/>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cxnSp>
        <p:nvCxnSpPr>
          <p:cNvPr id="502" name="Google Shape;502;p67"/>
          <p:cNvCxnSpPr/>
          <p:nvPr/>
        </p:nvCxnSpPr>
        <p:spPr>
          <a:xfrm>
            <a:off x="1931068" y="1612177"/>
            <a:ext cx="866867" cy="0"/>
          </a:xfrm>
          <a:prstGeom prst="straightConnector1">
            <a:avLst/>
          </a:prstGeom>
          <a:noFill/>
          <a:ln cap="flat" cmpd="sng" w="9525">
            <a:solidFill>
              <a:schemeClr val="dk1"/>
            </a:solidFill>
            <a:prstDash val="solid"/>
            <a:round/>
            <a:headEnd len="sm" w="sm" type="none"/>
            <a:tailEnd len="med" w="med" type="triangle"/>
          </a:ln>
        </p:spPr>
      </p:cxnSp>
      <p:sp>
        <p:nvSpPr>
          <p:cNvPr id="503" name="Google Shape;503;p67"/>
          <p:cNvSpPr txBox="1"/>
          <p:nvPr/>
        </p:nvSpPr>
        <p:spPr>
          <a:xfrm>
            <a:off x="747046" y="1381344"/>
            <a:ext cx="110598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BiauKai"/>
                <a:ea typeface="BiauKai"/>
                <a:cs typeface="BiauKai"/>
                <a:sym typeface="BiauKai"/>
              </a:rPr>
              <a:t>前處理</a:t>
            </a:r>
            <a:endParaRPr sz="2400">
              <a:solidFill>
                <a:schemeClr val="dk1"/>
              </a:solidFill>
              <a:latin typeface="BiauKai"/>
              <a:ea typeface="BiauKai"/>
              <a:cs typeface="BiauKai"/>
              <a:sym typeface="BiauKa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8"/>
          <p:cNvSpPr txBox="1"/>
          <p:nvPr>
            <p:ph type="title"/>
          </p:nvPr>
        </p:nvSpPr>
        <p:spPr>
          <a:xfrm>
            <a:off x="401782" y="40640"/>
            <a:ext cx="10515600" cy="1325563"/>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睡眠生理訊號分析</a:t>
            </a:r>
            <a:endParaRPr/>
          </a:p>
        </p:txBody>
      </p:sp>
      <p:pic>
        <p:nvPicPr>
          <p:cNvPr id="509" name="Google Shape;509;p68"/>
          <p:cNvPicPr preferRelativeResize="0"/>
          <p:nvPr/>
        </p:nvPicPr>
        <p:blipFill rotWithShape="1">
          <a:blip r:embed="rId3">
            <a:alphaModFix/>
          </a:blip>
          <a:srcRect b="0" l="0" r="0" t="0"/>
          <a:stretch/>
        </p:blipFill>
        <p:spPr>
          <a:xfrm>
            <a:off x="269965" y="2682580"/>
            <a:ext cx="8340131" cy="3886662"/>
          </a:xfrm>
          <a:prstGeom prst="rect">
            <a:avLst/>
          </a:prstGeom>
          <a:noFill/>
          <a:ln>
            <a:noFill/>
          </a:ln>
        </p:spPr>
      </p:pic>
      <p:sp>
        <p:nvSpPr>
          <p:cNvPr id="510" name="Google Shape;510;p68"/>
          <p:cNvSpPr/>
          <p:nvPr/>
        </p:nvSpPr>
        <p:spPr>
          <a:xfrm>
            <a:off x="401782" y="1773577"/>
            <a:ext cx="1132690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000000"/>
                </a:solidFill>
                <a:latin typeface="BiauKai"/>
                <a:ea typeface="BiauKai"/>
                <a:cs typeface="BiauKai"/>
                <a:sym typeface="BiauKai"/>
              </a:rPr>
              <a:t>從訊號擷取出具有代表性的特徵是第二個重要的步驟</a:t>
            </a:r>
            <a:r>
              <a:rPr lang="en-US" sz="2800">
                <a:solidFill>
                  <a:srgbClr val="000000"/>
                </a:solidFill>
                <a:latin typeface="PMingLiu"/>
                <a:ea typeface="PMingLiu"/>
                <a:cs typeface="PMingLiu"/>
                <a:sym typeface="PMingLiu"/>
              </a:rPr>
              <a:t>。</a:t>
            </a:r>
            <a:endParaRPr sz="2800">
              <a:solidFill>
                <a:srgbClr val="000000"/>
              </a:solidFill>
              <a:latin typeface="BiauKai"/>
              <a:ea typeface="BiauKai"/>
              <a:cs typeface="BiauKai"/>
              <a:sym typeface="BiauKai"/>
            </a:endParaRPr>
          </a:p>
        </p:txBody>
      </p:sp>
      <p:sp>
        <p:nvSpPr>
          <p:cNvPr id="511" name="Google Shape;511;p68"/>
          <p:cNvSpPr/>
          <p:nvPr/>
        </p:nvSpPr>
        <p:spPr>
          <a:xfrm>
            <a:off x="3968035" y="2682579"/>
            <a:ext cx="1933454" cy="3533715"/>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12" name="Google Shape;512;p68"/>
          <p:cNvSpPr/>
          <p:nvPr/>
        </p:nvSpPr>
        <p:spPr>
          <a:xfrm>
            <a:off x="0" y="0"/>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513" name="Google Shape;513;p68"/>
          <p:cNvPicPr preferRelativeResize="0"/>
          <p:nvPr/>
        </p:nvPicPr>
        <p:blipFill rotWithShape="1">
          <a:blip r:embed="rId4">
            <a:alphaModFix/>
          </a:blip>
          <a:srcRect b="0" l="0" r="0" t="0"/>
          <a:stretch/>
        </p:blipFill>
        <p:spPr>
          <a:xfrm>
            <a:off x="8283428" y="1899953"/>
            <a:ext cx="3828620" cy="4316342"/>
          </a:xfrm>
          <a:prstGeom prst="rect">
            <a:avLst/>
          </a:prstGeom>
          <a:noFill/>
          <a:ln>
            <a:noFill/>
          </a:ln>
        </p:spPr>
      </p:pic>
      <p:cxnSp>
        <p:nvCxnSpPr>
          <p:cNvPr id="514" name="Google Shape;514;p68"/>
          <p:cNvCxnSpPr/>
          <p:nvPr/>
        </p:nvCxnSpPr>
        <p:spPr>
          <a:xfrm flipH="1">
            <a:off x="9701348" y="4223657"/>
            <a:ext cx="2306197" cy="1992638"/>
          </a:xfrm>
          <a:prstGeom prst="straightConnector1">
            <a:avLst/>
          </a:prstGeom>
          <a:noFill/>
          <a:ln cap="flat" cmpd="sng" w="28575">
            <a:solidFill>
              <a:srgbClr val="FF0000"/>
            </a:solidFill>
            <a:prstDash val="dash"/>
            <a:round/>
            <a:headEnd len="sm" w="sm" type="none"/>
            <a:tailEnd len="sm" w="sm" type="none"/>
          </a:ln>
        </p:spPr>
      </p:cxnSp>
      <p:sp>
        <p:nvSpPr>
          <p:cNvPr id="515" name="Google Shape;515;p68"/>
          <p:cNvSpPr/>
          <p:nvPr/>
        </p:nvSpPr>
        <p:spPr>
          <a:xfrm>
            <a:off x="9622793" y="1985554"/>
            <a:ext cx="1532887" cy="1990113"/>
          </a:xfrm>
          <a:custGeom>
            <a:rect b="b" l="l" r="r" t="t"/>
            <a:pathLst>
              <a:path extrusionOk="0" h="1990113" w="1532887">
                <a:moveTo>
                  <a:pt x="1532887" y="0"/>
                </a:moveTo>
                <a:cubicBezTo>
                  <a:pt x="1445075" y="213360"/>
                  <a:pt x="1357264" y="426721"/>
                  <a:pt x="1271630" y="478972"/>
                </a:cubicBezTo>
                <a:cubicBezTo>
                  <a:pt x="1185996" y="531223"/>
                  <a:pt x="1080041" y="261258"/>
                  <a:pt x="1019081" y="313509"/>
                </a:cubicBezTo>
                <a:cubicBezTo>
                  <a:pt x="958121" y="365760"/>
                  <a:pt x="895710" y="625566"/>
                  <a:pt x="905870" y="792480"/>
                </a:cubicBezTo>
                <a:cubicBezTo>
                  <a:pt x="916030" y="959394"/>
                  <a:pt x="1123584" y="1190172"/>
                  <a:pt x="1080041" y="1314995"/>
                </a:cubicBezTo>
                <a:cubicBezTo>
                  <a:pt x="1036498" y="1439818"/>
                  <a:pt x="804270" y="1444171"/>
                  <a:pt x="644613" y="1541417"/>
                </a:cubicBezTo>
                <a:cubicBezTo>
                  <a:pt x="484956" y="1638663"/>
                  <a:pt x="225150" y="1824446"/>
                  <a:pt x="122098" y="1898469"/>
                </a:cubicBezTo>
                <a:cubicBezTo>
                  <a:pt x="19046" y="1972492"/>
                  <a:pt x="46624" y="1972492"/>
                  <a:pt x="26304" y="1985555"/>
                </a:cubicBezTo>
                <a:cubicBezTo>
                  <a:pt x="5984" y="1998618"/>
                  <a:pt x="-1273" y="1979749"/>
                  <a:pt x="178" y="1976846"/>
                </a:cubicBezTo>
                <a:cubicBezTo>
                  <a:pt x="1629" y="1973943"/>
                  <a:pt x="35013" y="1968137"/>
                  <a:pt x="35013" y="1968137"/>
                </a:cubicBezTo>
              </a:path>
            </a:pathLst>
          </a:custGeom>
          <a:noFill/>
          <a:ln cap="flat" cmpd="sng" w="28575">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graphicFrame>
        <p:nvGraphicFramePr>
          <p:cNvPr id="521" name="Google Shape;521;p69"/>
          <p:cNvGraphicFramePr/>
          <p:nvPr/>
        </p:nvGraphicFramePr>
        <p:xfrm>
          <a:off x="3444043" y="2235415"/>
          <a:ext cx="3000000" cy="3000000"/>
        </p:xfrm>
        <a:graphic>
          <a:graphicData uri="http://schemas.openxmlformats.org/drawingml/2006/table">
            <a:tbl>
              <a:tblPr bandRow="1" firstCol="1" firstRow="1">
                <a:noFill/>
                <a:tableStyleId>{6BA99C01-CF48-4569-9DB7-2CF7AE3BA68C}</a:tableStyleId>
              </a:tblPr>
              <a:tblGrid>
                <a:gridCol w="635975"/>
                <a:gridCol w="1148450"/>
                <a:gridCol w="2414175"/>
                <a:gridCol w="1069200"/>
                <a:gridCol w="1960175"/>
              </a:tblGrid>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No.</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Type</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Feature </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Source</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Label</a:t>
                      </a:r>
                      <a:endParaRPr sz="1600" u="none" cap="none" strike="noStrike">
                        <a:latin typeface="Times New Roman"/>
                        <a:ea typeface="Times New Roman"/>
                        <a:cs typeface="Times New Roman"/>
                        <a:sym typeface="Times New Roman"/>
                      </a:endParaRPr>
                    </a:p>
                  </a:txBody>
                  <a:tcPr marT="0" marB="0" marR="0" marL="0" anchor="ctr"/>
                </a:tc>
              </a:tr>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1</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PS</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Total power of 0-30 Hz</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EEG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0-30 E</a:t>
                      </a:r>
                      <a:endParaRPr sz="1600" u="none" cap="none" strike="noStrike">
                        <a:latin typeface="Times New Roman"/>
                        <a:ea typeface="Times New Roman"/>
                        <a:cs typeface="Times New Roman"/>
                        <a:sym typeface="Times New Roman"/>
                      </a:endParaRPr>
                    </a:p>
                  </a:txBody>
                  <a:tcPr marT="0" marB="0" marR="0" marL="0" anchor="ctr"/>
                </a:tc>
              </a:tr>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2</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PS</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Total power of 0-30 Hz</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EMG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0-30 M</a:t>
                      </a:r>
                      <a:endParaRPr sz="1600" u="none" cap="none" strike="noStrike">
                        <a:latin typeface="Times New Roman"/>
                        <a:ea typeface="Times New Roman"/>
                        <a:cs typeface="Times New Roman"/>
                        <a:sym typeface="Times New Roman"/>
                      </a:endParaRPr>
                    </a:p>
                  </a:txBody>
                  <a:tcPr marT="0" marB="0" marR="0" marL="0" anchor="ctr"/>
                </a:tc>
              </a:tr>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3</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PR</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0-4 Hz/0-30 Hz</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EEG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0-4 E</a:t>
                      </a:r>
                      <a:endParaRPr sz="1600" u="none" cap="none" strike="noStrike">
                        <a:latin typeface="Times New Roman"/>
                        <a:ea typeface="Times New Roman"/>
                        <a:cs typeface="Times New Roman"/>
                        <a:sym typeface="Times New Roman"/>
                      </a:endParaRPr>
                    </a:p>
                  </a:txBody>
                  <a:tcPr marT="0" marB="0" marR="0" marL="0" anchor="ctr"/>
                </a:tc>
              </a:tr>
              <a:tr h="335925">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4</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PR</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8-13 Hz/0-30 Hz</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EEG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8-13 E</a:t>
                      </a:r>
                      <a:endParaRPr sz="1600" u="none" cap="none" strike="noStrike">
                        <a:latin typeface="Times New Roman"/>
                        <a:ea typeface="Times New Roman"/>
                        <a:cs typeface="Times New Roman"/>
                        <a:sym typeface="Times New Roman"/>
                      </a:endParaRPr>
                    </a:p>
                  </a:txBody>
                  <a:tcPr marT="0" marB="0" marR="0" marL="0" anchor="ctr"/>
                </a:tc>
              </a:tr>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5</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PR</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22-30 Hz/0-30 Hz</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EEG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22-30 E</a:t>
                      </a:r>
                      <a:endParaRPr sz="1600" u="none" cap="none" strike="noStrike">
                        <a:latin typeface="Times New Roman"/>
                        <a:ea typeface="Times New Roman"/>
                        <a:cs typeface="Times New Roman"/>
                        <a:sym typeface="Times New Roman"/>
                      </a:endParaRPr>
                    </a:p>
                  </a:txBody>
                  <a:tcPr marT="0" marB="0" marR="0" marL="0" anchor="ctr"/>
                </a:tc>
              </a:tr>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6</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PR</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0-4 Hz/0-30 Hz</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EOG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0-4 O</a:t>
                      </a:r>
                      <a:endParaRPr sz="1600" u="none" cap="none" strike="noStrike">
                        <a:latin typeface="Times New Roman"/>
                        <a:ea typeface="Times New Roman"/>
                        <a:cs typeface="Times New Roman"/>
                        <a:sym typeface="Times New Roman"/>
                      </a:endParaRPr>
                    </a:p>
                  </a:txBody>
                  <a:tcPr marT="0" marB="0" marR="0" marL="0" anchor="ctr"/>
                </a:tc>
              </a:tr>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7</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SF</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Mean frequency of 0-30 Hz</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EEG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Mean(fre.) E</a:t>
                      </a:r>
                      <a:endParaRPr sz="1600" u="none" cap="none" strike="noStrike">
                        <a:latin typeface="Times New Roman"/>
                        <a:ea typeface="Times New Roman"/>
                        <a:cs typeface="Times New Roman"/>
                        <a:sym typeface="Times New Roman"/>
                      </a:endParaRPr>
                    </a:p>
                  </a:txBody>
                  <a:tcPr marT="0" marB="0" marR="0" marL="0" anchor="ctr"/>
                </a:tc>
              </a:tr>
              <a:tr h="335925">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8</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SF</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Mean frequency of 0-30 Hz</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EMG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Mean(fre.) M</a:t>
                      </a:r>
                      <a:endParaRPr sz="1600" u="none" cap="none" strike="noStrike">
                        <a:latin typeface="Times New Roman"/>
                        <a:ea typeface="Times New Roman"/>
                        <a:cs typeface="Times New Roman"/>
                        <a:sym typeface="Times New Roman"/>
                      </a:endParaRPr>
                    </a:p>
                  </a:txBody>
                  <a:tcPr marT="0" marB="0" marR="0" marL="0" anchor="ctr"/>
                </a:tc>
              </a:tr>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9</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DR</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Alpha ratio</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EEG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Alpha E</a:t>
                      </a:r>
                      <a:endParaRPr sz="1600" u="none" cap="none" strike="noStrike">
                        <a:latin typeface="Times New Roman"/>
                        <a:ea typeface="Times New Roman"/>
                        <a:cs typeface="Times New Roman"/>
                        <a:sym typeface="Times New Roman"/>
                      </a:endParaRPr>
                    </a:p>
                  </a:txBody>
                  <a:tcPr marT="0" marB="0" marR="0" marL="0" anchor="ctr"/>
                </a:tc>
              </a:tr>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10</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DR</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Spindle ratio</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EEG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Spindle E</a:t>
                      </a:r>
                      <a:endParaRPr sz="1600" u="none" cap="none" strike="noStrike">
                        <a:latin typeface="Times New Roman"/>
                        <a:ea typeface="Times New Roman"/>
                        <a:cs typeface="Times New Roman"/>
                        <a:sym typeface="Times New Roman"/>
                      </a:endParaRPr>
                    </a:p>
                  </a:txBody>
                  <a:tcPr marT="0" marB="0" marR="0" marL="0" anchor="ctr"/>
                </a:tc>
              </a:tr>
              <a:tr h="333800">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11</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DR</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SWS ratio</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EEG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SWS E</a:t>
                      </a:r>
                      <a:endParaRPr sz="1600" u="none" cap="none" strike="noStrike">
                        <a:latin typeface="Times New Roman"/>
                        <a:ea typeface="Times New Roman"/>
                        <a:cs typeface="Times New Roman"/>
                        <a:sym typeface="Times New Roman"/>
                      </a:endParaRPr>
                    </a:p>
                  </a:txBody>
                  <a:tcPr marT="0" marB="0" marR="0" marL="0" anchor="ctr"/>
                </a:tc>
              </a:tr>
              <a:tr h="335925">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12</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EMG energy</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Mean amplitude</a:t>
                      </a:r>
                      <a:endParaRPr sz="1600" u="none" cap="none" strike="noStrike">
                        <a:latin typeface="Times New Roman"/>
                        <a:ea typeface="Times New Roman"/>
                        <a:cs typeface="Times New Roman"/>
                        <a:sym typeface="Times New Roman"/>
                      </a:endParaRPr>
                    </a:p>
                  </a:txBody>
                  <a:tcPr marT="4275" marB="0" marR="4275" marL="4275"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EMG</a:t>
                      </a:r>
                      <a:endParaRPr sz="1600" u="none" cap="none" strike="noStrike">
                        <a:latin typeface="Times New Roman"/>
                        <a:ea typeface="Times New Roman"/>
                        <a:cs typeface="Times New Roman"/>
                        <a:sym typeface="Times New Roman"/>
                      </a:endParaRPr>
                    </a:p>
                  </a:txBody>
                  <a:tcPr marT="0" marB="0" marR="0" marL="0" anchor="ctr"/>
                </a:tc>
                <a:tc>
                  <a:txBody>
                    <a:bodyPr/>
                    <a:lstStyle/>
                    <a:p>
                      <a:pPr indent="0" lvl="0" marL="0" marR="0" rtl="0" algn="ctr">
                        <a:spcBef>
                          <a:spcPts val="0"/>
                        </a:spcBef>
                        <a:spcAft>
                          <a:spcPts val="0"/>
                        </a:spcAft>
                        <a:buNone/>
                      </a:pPr>
                      <a:r>
                        <a:rPr lang="en-US" sz="1600" u="none" cap="none" strike="noStrike">
                          <a:latin typeface="Times New Roman"/>
                          <a:ea typeface="Times New Roman"/>
                          <a:cs typeface="Times New Roman"/>
                          <a:sym typeface="Times New Roman"/>
                        </a:rPr>
                        <a:t>Amp M</a:t>
                      </a:r>
                      <a:endParaRPr sz="1600" u="none" cap="none" strike="noStrike">
                        <a:latin typeface="Times New Roman"/>
                        <a:ea typeface="Times New Roman"/>
                        <a:cs typeface="Times New Roman"/>
                        <a:sym typeface="Times New Roman"/>
                      </a:endParaRPr>
                    </a:p>
                  </a:txBody>
                  <a:tcPr marT="0" marB="0" marR="0" marL="0" anchor="ctr"/>
                </a:tc>
              </a:tr>
            </a:tbl>
          </a:graphicData>
        </a:graphic>
      </p:graphicFrame>
      <p:sp>
        <p:nvSpPr>
          <p:cNvPr id="522" name="Google Shape;522;p69"/>
          <p:cNvSpPr/>
          <p:nvPr/>
        </p:nvSpPr>
        <p:spPr>
          <a:xfrm>
            <a:off x="752309" y="2851333"/>
            <a:ext cx="2276646"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PS(Power spectrum) </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PR(Power ratio)</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SF(Spectral frequency) </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DR(Duration ratio)</a:t>
            </a:r>
            <a:endParaRPr sz="1800">
              <a:solidFill>
                <a:schemeClr val="dk1"/>
              </a:solidFill>
              <a:latin typeface="Libre Baskerville"/>
              <a:ea typeface="Libre Baskerville"/>
              <a:cs typeface="Libre Baskerville"/>
              <a:sym typeface="Libre Baskerville"/>
            </a:endParaRPr>
          </a:p>
        </p:txBody>
      </p:sp>
      <p:sp>
        <p:nvSpPr>
          <p:cNvPr id="523" name="Google Shape;523;p69"/>
          <p:cNvSpPr txBox="1"/>
          <p:nvPr/>
        </p:nvSpPr>
        <p:spPr>
          <a:xfrm>
            <a:off x="910046" y="503173"/>
            <a:ext cx="7772400" cy="1143000"/>
          </a:xfrm>
          <a:prstGeom prst="rect">
            <a:avLst/>
          </a:prstGeom>
          <a:noFill/>
          <a:ln>
            <a:noFill/>
          </a:ln>
        </p:spPr>
        <p:txBody>
          <a:bodyPr anchorCtr="0" anchor="b" bIns="91425" lIns="91425" spcFirstLastPara="1" rIns="91425" wrap="square" tIns="45700">
            <a:noAutofit/>
          </a:bodyPr>
          <a:lstStyle/>
          <a:p>
            <a:pPr indent="0" lvl="0" marL="0" marR="0" rtl="0" algn="l">
              <a:spcBef>
                <a:spcPts val="0"/>
              </a:spcBef>
              <a:spcAft>
                <a:spcPts val="0"/>
              </a:spcAft>
              <a:buClr>
                <a:schemeClr val="dk1"/>
              </a:buClr>
              <a:buSzPts val="4000"/>
              <a:buFont typeface="BiauKai"/>
              <a:buNone/>
            </a:pPr>
            <a:r>
              <a:rPr lang="en-US" sz="4000">
                <a:solidFill>
                  <a:schemeClr val="dk1"/>
                </a:solidFill>
                <a:latin typeface="BiauKai"/>
                <a:ea typeface="BiauKai"/>
                <a:cs typeface="BiauKai"/>
                <a:sym typeface="BiauKai"/>
              </a:rPr>
              <a:t>特徵擷取</a:t>
            </a:r>
            <a:endParaRPr/>
          </a:p>
        </p:txBody>
      </p:sp>
      <p:sp>
        <p:nvSpPr>
          <p:cNvPr id="524" name="Google Shape;524;p69"/>
          <p:cNvSpPr/>
          <p:nvPr/>
        </p:nvSpPr>
        <p:spPr>
          <a:xfrm>
            <a:off x="2767016" y="1700287"/>
            <a:ext cx="8704376"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BiauKai"/>
                <a:ea typeface="BiauKai"/>
                <a:cs typeface="BiauKai"/>
                <a:sym typeface="BiauKai"/>
              </a:rPr>
              <a:t>能量頻譜、特定頻率的能量比率、頻譜頻率、特定頻率的時間比率</a:t>
            </a:r>
            <a:endParaRPr sz="20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pic>
        <p:nvPicPr>
          <p:cNvPr id="529" name="Google Shape;529;p70"/>
          <p:cNvPicPr preferRelativeResize="0"/>
          <p:nvPr/>
        </p:nvPicPr>
        <p:blipFill rotWithShape="1">
          <a:blip r:embed="rId3">
            <a:alphaModFix/>
          </a:blip>
          <a:srcRect b="23295" l="58623" r="4589" t="19684"/>
          <a:stretch/>
        </p:blipFill>
        <p:spPr>
          <a:xfrm>
            <a:off x="1894020" y="1647476"/>
            <a:ext cx="3541875" cy="3890612"/>
          </a:xfrm>
          <a:prstGeom prst="rect">
            <a:avLst/>
          </a:prstGeom>
          <a:noFill/>
          <a:ln>
            <a:noFill/>
          </a:ln>
        </p:spPr>
      </p:pic>
      <p:sp>
        <p:nvSpPr>
          <p:cNvPr id="530" name="Google Shape;530;p70"/>
          <p:cNvSpPr/>
          <p:nvPr/>
        </p:nvSpPr>
        <p:spPr>
          <a:xfrm>
            <a:off x="806762" y="420191"/>
            <a:ext cx="2983185"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dk1"/>
                </a:solidFill>
                <a:latin typeface="BiauKai"/>
                <a:ea typeface="BiauKai"/>
                <a:cs typeface="BiauKai"/>
                <a:sym typeface="BiauKai"/>
              </a:rPr>
              <a:t>正規化處理</a:t>
            </a:r>
            <a:endParaRPr sz="4000">
              <a:solidFill>
                <a:schemeClr val="dk1"/>
              </a:solidFill>
              <a:latin typeface="BiauKai"/>
              <a:ea typeface="BiauKai"/>
              <a:cs typeface="BiauKai"/>
              <a:sym typeface="BiauKai"/>
            </a:endParaRPr>
          </a:p>
        </p:txBody>
      </p:sp>
      <p:sp>
        <p:nvSpPr>
          <p:cNvPr id="531" name="Google Shape;531;p70"/>
          <p:cNvSpPr/>
          <p:nvPr/>
        </p:nvSpPr>
        <p:spPr>
          <a:xfrm>
            <a:off x="2636455" y="6136428"/>
            <a:ext cx="69557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00"/>
                </a:solidFill>
                <a:latin typeface="BiauKai"/>
                <a:ea typeface="BiauKai"/>
                <a:cs typeface="BiauKai"/>
                <a:sym typeface="BiauKai"/>
              </a:rPr>
              <a:t>特徵值正規化</a:t>
            </a:r>
            <a:r>
              <a:rPr lang="en-US" sz="2400">
                <a:solidFill>
                  <a:srgbClr val="000000"/>
                </a:solidFill>
                <a:latin typeface="BiauKai"/>
                <a:ea typeface="BiauKai"/>
                <a:cs typeface="BiauKai"/>
                <a:sym typeface="BiauKai"/>
              </a:rPr>
              <a:t>以消除個體差異(使門檻值具共用性)</a:t>
            </a:r>
            <a:endParaRPr sz="2400">
              <a:solidFill>
                <a:srgbClr val="000000"/>
              </a:solidFill>
              <a:latin typeface="BiauKai"/>
              <a:ea typeface="BiauKai"/>
              <a:cs typeface="BiauKai"/>
              <a:sym typeface="BiauKai"/>
            </a:endParaRPr>
          </a:p>
        </p:txBody>
      </p:sp>
      <p:sp>
        <p:nvSpPr>
          <p:cNvPr id="532" name="Google Shape;532;p70"/>
          <p:cNvSpPr/>
          <p:nvPr/>
        </p:nvSpPr>
        <p:spPr>
          <a:xfrm>
            <a:off x="7142017" y="2187819"/>
            <a:ext cx="2362200" cy="457200"/>
          </a:xfrm>
          <a:prstGeom prst="rect">
            <a:avLst/>
          </a:prstGeom>
          <a:solidFill>
            <a:schemeClr val="accent1"/>
          </a:solid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33" name="Google Shape;533;p70"/>
          <p:cNvSpPr/>
          <p:nvPr/>
        </p:nvSpPr>
        <p:spPr>
          <a:xfrm>
            <a:off x="7142017" y="3267835"/>
            <a:ext cx="2362200" cy="457200"/>
          </a:xfrm>
          <a:prstGeom prst="rect">
            <a:avLst/>
          </a:prstGeom>
          <a:solidFill>
            <a:schemeClr val="accent1"/>
          </a:solid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34" name="Google Shape;534;p70"/>
          <p:cNvSpPr txBox="1"/>
          <p:nvPr/>
        </p:nvSpPr>
        <p:spPr>
          <a:xfrm>
            <a:off x="6989617" y="2643534"/>
            <a:ext cx="304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0</a:t>
            </a:r>
            <a:endParaRPr sz="1800">
              <a:solidFill>
                <a:schemeClr val="dk1"/>
              </a:solidFill>
              <a:latin typeface="Libre Baskerville"/>
              <a:ea typeface="Libre Baskerville"/>
              <a:cs typeface="Libre Baskerville"/>
              <a:sym typeface="Libre Baskerville"/>
            </a:endParaRPr>
          </a:p>
        </p:txBody>
      </p:sp>
      <p:sp>
        <p:nvSpPr>
          <p:cNvPr id="535" name="Google Shape;535;p70"/>
          <p:cNvSpPr txBox="1"/>
          <p:nvPr/>
        </p:nvSpPr>
        <p:spPr>
          <a:xfrm>
            <a:off x="9351817" y="2645019"/>
            <a:ext cx="685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100</a:t>
            </a:r>
            <a:endParaRPr sz="1800">
              <a:solidFill>
                <a:schemeClr val="dk1"/>
              </a:solidFill>
              <a:latin typeface="Libre Baskerville"/>
              <a:ea typeface="Libre Baskerville"/>
              <a:cs typeface="Libre Baskerville"/>
              <a:sym typeface="Libre Baskerville"/>
            </a:endParaRPr>
          </a:p>
        </p:txBody>
      </p:sp>
      <p:sp>
        <p:nvSpPr>
          <p:cNvPr id="536" name="Google Shape;536;p70"/>
          <p:cNvSpPr txBox="1"/>
          <p:nvPr/>
        </p:nvSpPr>
        <p:spPr>
          <a:xfrm>
            <a:off x="6894367" y="3793853"/>
            <a:ext cx="4953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20</a:t>
            </a:r>
            <a:endParaRPr sz="1800">
              <a:solidFill>
                <a:schemeClr val="dk1"/>
              </a:solidFill>
              <a:latin typeface="Libre Baskerville"/>
              <a:ea typeface="Libre Baskerville"/>
              <a:cs typeface="Libre Baskerville"/>
              <a:sym typeface="Libre Baskerville"/>
            </a:endParaRPr>
          </a:p>
        </p:txBody>
      </p:sp>
      <p:sp>
        <p:nvSpPr>
          <p:cNvPr id="537" name="Google Shape;537;p70"/>
          <p:cNvSpPr txBox="1"/>
          <p:nvPr/>
        </p:nvSpPr>
        <p:spPr>
          <a:xfrm>
            <a:off x="9342292" y="3793853"/>
            <a:ext cx="6286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120</a:t>
            </a:r>
            <a:endParaRPr sz="1800">
              <a:solidFill>
                <a:schemeClr val="dk1"/>
              </a:solidFill>
              <a:latin typeface="Libre Baskerville"/>
              <a:ea typeface="Libre Baskerville"/>
              <a:cs typeface="Libre Baskerville"/>
              <a:sym typeface="Libre Baskerville"/>
            </a:endParaRPr>
          </a:p>
        </p:txBody>
      </p:sp>
      <p:sp>
        <p:nvSpPr>
          <p:cNvPr id="538" name="Google Shape;538;p70"/>
          <p:cNvSpPr/>
          <p:nvPr/>
        </p:nvSpPr>
        <p:spPr>
          <a:xfrm>
            <a:off x="8023079" y="3903093"/>
            <a:ext cx="685800" cy="889516"/>
          </a:xfrm>
          <a:prstGeom prst="downArrow">
            <a:avLst>
              <a:gd fmla="val 50000" name="adj1"/>
              <a:gd fmla="val 50000" name="adj2"/>
            </a:avLst>
          </a:prstGeom>
          <a:solidFill>
            <a:schemeClr val="accent1"/>
          </a:solid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39" name="Google Shape;539;p70"/>
          <p:cNvSpPr txBox="1"/>
          <p:nvPr/>
        </p:nvSpPr>
        <p:spPr>
          <a:xfrm>
            <a:off x="6837217" y="1820035"/>
            <a:ext cx="704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Libre Baskerville"/>
                <a:ea typeface="Libre Baskerville"/>
                <a:cs typeface="Libre Baskerville"/>
                <a:sym typeface="Libre Baskerville"/>
              </a:rPr>
              <a:t>min</a:t>
            </a:r>
            <a:endParaRPr sz="2400">
              <a:solidFill>
                <a:schemeClr val="dk1"/>
              </a:solidFill>
              <a:latin typeface="Libre Baskerville"/>
              <a:ea typeface="Libre Baskerville"/>
              <a:cs typeface="Libre Baskerville"/>
              <a:sym typeface="Libre Baskerville"/>
            </a:endParaRPr>
          </a:p>
        </p:txBody>
      </p:sp>
      <p:sp>
        <p:nvSpPr>
          <p:cNvPr id="540" name="Google Shape;540;p70"/>
          <p:cNvSpPr txBox="1"/>
          <p:nvPr/>
        </p:nvSpPr>
        <p:spPr>
          <a:xfrm>
            <a:off x="9304192" y="1820035"/>
            <a:ext cx="704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Libre Baskerville"/>
                <a:ea typeface="Libre Baskerville"/>
                <a:cs typeface="Libre Baskerville"/>
                <a:sym typeface="Libre Baskerville"/>
              </a:rPr>
              <a:t>max</a:t>
            </a:r>
            <a:endParaRPr sz="2400">
              <a:solidFill>
                <a:schemeClr val="dk1"/>
              </a:solidFill>
              <a:latin typeface="Libre Baskerville"/>
              <a:ea typeface="Libre Baskerville"/>
              <a:cs typeface="Libre Baskerville"/>
              <a:sym typeface="Libre Baskerville"/>
            </a:endParaRPr>
          </a:p>
        </p:txBody>
      </p:sp>
      <p:sp>
        <p:nvSpPr>
          <p:cNvPr id="541" name="Google Shape;541;p70"/>
          <p:cNvSpPr/>
          <p:nvPr/>
        </p:nvSpPr>
        <p:spPr>
          <a:xfrm>
            <a:off x="7142017" y="4872321"/>
            <a:ext cx="2362200" cy="457200"/>
          </a:xfrm>
          <a:prstGeom prst="rect">
            <a:avLst/>
          </a:prstGeom>
          <a:solidFill>
            <a:schemeClr val="accent1"/>
          </a:solid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42" name="Google Shape;542;p70"/>
          <p:cNvSpPr txBox="1"/>
          <p:nvPr/>
        </p:nvSpPr>
        <p:spPr>
          <a:xfrm>
            <a:off x="6894367" y="5398339"/>
            <a:ext cx="4953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Libre Baskerville"/>
                <a:ea typeface="Libre Baskerville"/>
                <a:cs typeface="Libre Baskerville"/>
                <a:sym typeface="Libre Baskerville"/>
              </a:rPr>
              <a:t>0</a:t>
            </a:r>
            <a:endParaRPr sz="1800">
              <a:solidFill>
                <a:schemeClr val="dk1"/>
              </a:solidFill>
              <a:latin typeface="Libre Baskerville"/>
              <a:ea typeface="Libre Baskerville"/>
              <a:cs typeface="Libre Baskerville"/>
              <a:sym typeface="Libre Baskerville"/>
            </a:endParaRPr>
          </a:p>
        </p:txBody>
      </p:sp>
      <p:sp>
        <p:nvSpPr>
          <p:cNvPr id="543" name="Google Shape;543;p70"/>
          <p:cNvSpPr txBox="1"/>
          <p:nvPr/>
        </p:nvSpPr>
        <p:spPr>
          <a:xfrm>
            <a:off x="9342292" y="5398339"/>
            <a:ext cx="6286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1</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graphicFrame>
        <p:nvGraphicFramePr>
          <p:cNvPr id="389" name="Google Shape;389;p53"/>
          <p:cNvGraphicFramePr/>
          <p:nvPr/>
        </p:nvGraphicFramePr>
        <p:xfrm>
          <a:off x="1833025" y="330944"/>
          <a:ext cx="3000000" cy="3000000"/>
        </p:xfrm>
        <a:graphic>
          <a:graphicData uri="http://schemas.openxmlformats.org/drawingml/2006/table">
            <a:tbl>
              <a:tblPr bandRow="1" firstCol="1" firstRow="1">
                <a:noFill/>
                <a:tableStyleId>{0C5175A8-FF31-449B-AC38-50FC668BC2BF}</a:tableStyleId>
              </a:tblPr>
              <a:tblGrid>
                <a:gridCol w="5877275"/>
                <a:gridCol w="3016300"/>
              </a:tblGrid>
              <a:tr h="473475">
                <a:tc gridSpan="2">
                  <a:txBody>
                    <a:bodyPr/>
                    <a:lstStyle/>
                    <a:p>
                      <a:pPr indent="0" lvl="0" marL="0" marR="0" rtl="0" algn="ctr">
                        <a:lnSpc>
                          <a:spcPct val="75000"/>
                        </a:lnSpc>
                        <a:spcBef>
                          <a:spcPts val="0"/>
                        </a:spcBef>
                        <a:spcAft>
                          <a:spcPts val="0"/>
                        </a:spcAft>
                        <a:buNone/>
                      </a:pPr>
                      <a:r>
                        <a:rPr lang="en-US" sz="2400" u="none" cap="none" strike="noStrike">
                          <a:latin typeface="Times New Roman"/>
                          <a:ea typeface="Times New Roman"/>
                          <a:cs typeface="Times New Roman"/>
                          <a:sym typeface="Times New Roman"/>
                        </a:rPr>
                        <a:t>學歷</a:t>
                      </a:r>
                      <a:endParaRPr/>
                    </a:p>
                  </a:txBody>
                  <a:tcPr marT="0" marB="0" marR="68575" marL="68575" anchor="ctr"/>
                </a:tc>
                <a:tc hMerge="1"/>
              </a:tr>
              <a:tr h="650300">
                <a:tc>
                  <a:txBody>
                    <a:bodyPr/>
                    <a:lstStyle/>
                    <a:p>
                      <a:pPr indent="0" lvl="0" marL="0" marR="0" rtl="0" algn="just">
                        <a:lnSpc>
                          <a:spcPct val="75000"/>
                        </a:lnSpc>
                        <a:spcBef>
                          <a:spcPts val="0"/>
                        </a:spcBef>
                        <a:spcAft>
                          <a:spcPts val="0"/>
                        </a:spcAft>
                        <a:buNone/>
                      </a:pPr>
                      <a:r>
                        <a:rPr lang="en-US" sz="2400" u="none" cap="none" strike="noStrike">
                          <a:latin typeface="Times New Roman"/>
                          <a:ea typeface="Times New Roman"/>
                          <a:cs typeface="Times New Roman"/>
                          <a:sym typeface="Times New Roman"/>
                        </a:rPr>
                        <a:t>國立成功大學 資訊工程所 博士</a:t>
                      </a:r>
                      <a:endParaRPr/>
                    </a:p>
                  </a:txBody>
                  <a:tcPr marT="0" marB="0" marR="68575" marL="68575" anchor="ctr"/>
                </a:tc>
                <a:tc>
                  <a:txBody>
                    <a:bodyPr/>
                    <a:lstStyle/>
                    <a:p>
                      <a:pPr indent="0" lvl="0" marL="0" marR="0" rtl="0" algn="ctr">
                        <a:lnSpc>
                          <a:spcPct val="75000"/>
                        </a:lnSpc>
                        <a:spcBef>
                          <a:spcPts val="0"/>
                        </a:spcBef>
                        <a:spcAft>
                          <a:spcPts val="0"/>
                        </a:spcAft>
                        <a:buNone/>
                      </a:pPr>
                      <a:r>
                        <a:rPr lang="en-US" sz="2400" u="none" cap="none" strike="noStrike">
                          <a:latin typeface="Times New Roman"/>
                          <a:ea typeface="Times New Roman"/>
                          <a:cs typeface="Times New Roman"/>
                          <a:sym typeface="Times New Roman"/>
                        </a:rPr>
                        <a:t>2009/09 - 2013/06</a:t>
                      </a:r>
                      <a:endParaRPr sz="2400" u="none" cap="none" strike="noStrike">
                        <a:latin typeface="Times New Roman"/>
                        <a:ea typeface="Times New Roman"/>
                        <a:cs typeface="Times New Roman"/>
                        <a:sym typeface="Times New Roman"/>
                      </a:endParaRPr>
                    </a:p>
                  </a:txBody>
                  <a:tcPr marT="0" marB="0" marR="68575" marL="68575" anchor="ctr"/>
                </a:tc>
              </a:tr>
              <a:tr h="715700">
                <a:tc>
                  <a:txBody>
                    <a:bodyPr/>
                    <a:lstStyle/>
                    <a:p>
                      <a:pPr indent="0" lvl="0" marL="0" marR="0" rtl="0" algn="just">
                        <a:lnSpc>
                          <a:spcPct val="75000"/>
                        </a:lnSpc>
                        <a:spcBef>
                          <a:spcPts val="0"/>
                        </a:spcBef>
                        <a:spcAft>
                          <a:spcPts val="0"/>
                        </a:spcAft>
                        <a:buNone/>
                      </a:pPr>
                      <a:r>
                        <a:rPr lang="en-US" sz="2400" u="none" cap="none" strike="noStrike">
                          <a:latin typeface="Times New Roman"/>
                          <a:ea typeface="Times New Roman"/>
                          <a:cs typeface="Times New Roman"/>
                          <a:sym typeface="Times New Roman"/>
                        </a:rPr>
                        <a:t>國立臺灣科技大學 資訊管理所 碩士</a:t>
                      </a:r>
                      <a:endParaRPr/>
                    </a:p>
                  </a:txBody>
                  <a:tcPr marT="0" marB="0" marR="68575" marL="68575" anchor="ctr"/>
                </a:tc>
                <a:tc>
                  <a:txBody>
                    <a:bodyPr/>
                    <a:lstStyle/>
                    <a:p>
                      <a:pPr indent="0" lvl="0" marL="0" marR="0" rtl="0" algn="ctr">
                        <a:lnSpc>
                          <a:spcPct val="75000"/>
                        </a:lnSpc>
                        <a:spcBef>
                          <a:spcPts val="0"/>
                        </a:spcBef>
                        <a:spcAft>
                          <a:spcPts val="0"/>
                        </a:spcAft>
                        <a:buNone/>
                      </a:pPr>
                      <a:r>
                        <a:rPr lang="en-US" sz="2400" u="none" cap="none" strike="noStrike">
                          <a:latin typeface="Times New Roman"/>
                          <a:ea typeface="Times New Roman"/>
                          <a:cs typeface="Times New Roman"/>
                          <a:sym typeface="Times New Roman"/>
                        </a:rPr>
                        <a:t>2005/09 - 2009/06</a:t>
                      </a:r>
                      <a:endParaRPr sz="2400" u="none" cap="none" strike="noStrike">
                        <a:latin typeface="Times New Roman"/>
                        <a:ea typeface="Times New Roman"/>
                        <a:cs typeface="Times New Roman"/>
                        <a:sym typeface="Times New Roman"/>
                      </a:endParaRPr>
                    </a:p>
                  </a:txBody>
                  <a:tcPr marT="0" marB="0" marR="68575" marL="68575" anchor="ctr"/>
                </a:tc>
              </a:tr>
              <a:tr h="614825">
                <a:tc>
                  <a:txBody>
                    <a:bodyPr/>
                    <a:lstStyle/>
                    <a:p>
                      <a:pPr indent="0" lvl="0" marL="0" marR="0" rtl="0" algn="just">
                        <a:lnSpc>
                          <a:spcPct val="75000"/>
                        </a:lnSpc>
                        <a:spcBef>
                          <a:spcPts val="0"/>
                        </a:spcBef>
                        <a:spcAft>
                          <a:spcPts val="0"/>
                        </a:spcAft>
                        <a:buNone/>
                      </a:pPr>
                      <a:r>
                        <a:rPr lang="en-US" sz="2400" u="none" cap="none" strike="noStrike">
                          <a:latin typeface="Times New Roman"/>
                          <a:ea typeface="Times New Roman"/>
                          <a:cs typeface="Times New Roman"/>
                          <a:sym typeface="Times New Roman"/>
                        </a:rPr>
                        <a:t>國立成功大學 數學系 學士</a:t>
                      </a:r>
                      <a:endParaRPr/>
                    </a:p>
                  </a:txBody>
                  <a:tcPr marT="0" marB="0" marR="68575" marL="68575" anchor="ctr"/>
                </a:tc>
                <a:tc>
                  <a:txBody>
                    <a:bodyPr/>
                    <a:lstStyle/>
                    <a:p>
                      <a:pPr indent="0" lvl="0" marL="0" marR="0" rtl="0" algn="ctr">
                        <a:lnSpc>
                          <a:spcPct val="75000"/>
                        </a:lnSpc>
                        <a:spcBef>
                          <a:spcPts val="0"/>
                        </a:spcBef>
                        <a:spcAft>
                          <a:spcPts val="0"/>
                        </a:spcAft>
                        <a:buNone/>
                      </a:pPr>
                      <a:r>
                        <a:rPr lang="en-US" sz="2400" u="none" cap="none" strike="noStrike">
                          <a:latin typeface="Times New Roman"/>
                          <a:ea typeface="Times New Roman"/>
                          <a:cs typeface="Times New Roman"/>
                          <a:sym typeface="Times New Roman"/>
                        </a:rPr>
                        <a:t>2001/09 - 2005/06</a:t>
                      </a:r>
                      <a:endParaRPr sz="2400" u="none" cap="none" strike="noStrike">
                        <a:latin typeface="Times New Roman"/>
                        <a:ea typeface="Times New Roman"/>
                        <a:cs typeface="Times New Roman"/>
                        <a:sym typeface="Times New Roman"/>
                      </a:endParaRPr>
                    </a:p>
                  </a:txBody>
                  <a:tcPr marT="0" marB="0" marR="68575" marL="68575" anchor="ctr"/>
                </a:tc>
              </a:tr>
            </a:tbl>
          </a:graphicData>
        </a:graphic>
      </p:graphicFrame>
      <p:graphicFrame>
        <p:nvGraphicFramePr>
          <p:cNvPr id="390" name="Google Shape;390;p53"/>
          <p:cNvGraphicFramePr/>
          <p:nvPr/>
        </p:nvGraphicFramePr>
        <p:xfrm>
          <a:off x="1806650" y="2926646"/>
          <a:ext cx="3000000" cy="3000000"/>
        </p:xfrm>
        <a:graphic>
          <a:graphicData uri="http://schemas.openxmlformats.org/drawingml/2006/table">
            <a:tbl>
              <a:tblPr bandRow="1" firstCol="1" firstRow="1">
                <a:noFill/>
                <a:tableStyleId>{0C5175A8-FF31-449B-AC38-50FC668BC2BF}</a:tableStyleId>
              </a:tblPr>
              <a:tblGrid>
                <a:gridCol w="2540775"/>
                <a:gridCol w="2510900"/>
                <a:gridCol w="1945350"/>
                <a:gridCol w="1922925"/>
              </a:tblGrid>
              <a:tr h="546175">
                <a:tc gridSpan="4">
                  <a:txBody>
                    <a:bodyPr/>
                    <a:lstStyle/>
                    <a:p>
                      <a:pPr indent="0" lvl="0" marL="0" marR="0" rtl="0" algn="ctr">
                        <a:lnSpc>
                          <a:spcPct val="90000"/>
                        </a:lnSpc>
                        <a:spcBef>
                          <a:spcPts val="0"/>
                        </a:spcBef>
                        <a:spcAft>
                          <a:spcPts val="0"/>
                        </a:spcAft>
                        <a:buNone/>
                      </a:pPr>
                      <a:r>
                        <a:rPr lang="en-US" sz="2000" u="none" cap="none" strike="noStrike">
                          <a:latin typeface="Times New Roman"/>
                          <a:ea typeface="Times New Roman"/>
                          <a:cs typeface="Times New Roman"/>
                          <a:sym typeface="Times New Roman"/>
                        </a:rPr>
                        <a:t>經歷 (現職)</a:t>
                      </a:r>
                      <a:endParaRPr sz="2000" u="none" cap="none" strike="noStrike">
                        <a:latin typeface="Times New Roman"/>
                        <a:ea typeface="Times New Roman"/>
                        <a:cs typeface="Times New Roman"/>
                        <a:sym typeface="Times New Roman"/>
                      </a:endParaRPr>
                    </a:p>
                  </a:txBody>
                  <a:tcPr marT="0" marB="0" marR="68575" marL="68575" anchor="ctr"/>
                </a:tc>
                <a:tc hMerge="1"/>
                <a:tc hMerge="1"/>
                <a:tc hMerge="1"/>
              </a:tr>
              <a:tr h="674175">
                <a:tc>
                  <a:txBody>
                    <a:bodyPr/>
                    <a:lstStyle/>
                    <a:p>
                      <a:pPr indent="0" lvl="0" marL="0" marR="0" rtl="0" algn="ctr">
                        <a:lnSpc>
                          <a:spcPct val="90000"/>
                        </a:lnSpc>
                        <a:spcBef>
                          <a:spcPts val="0"/>
                        </a:spcBef>
                        <a:spcAft>
                          <a:spcPts val="0"/>
                        </a:spcAft>
                        <a:buNone/>
                      </a:pPr>
                      <a:r>
                        <a:rPr lang="en-US" sz="2000" u="none" cap="none" strike="noStrike">
                          <a:latin typeface="Times New Roman"/>
                          <a:ea typeface="Times New Roman"/>
                          <a:cs typeface="Times New Roman"/>
                          <a:sym typeface="Times New Roman"/>
                        </a:rPr>
                        <a:t>逢甲大學</a:t>
                      </a:r>
                      <a:endParaRPr sz="20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90000"/>
                        </a:lnSpc>
                        <a:spcBef>
                          <a:spcPts val="0"/>
                        </a:spcBef>
                        <a:spcAft>
                          <a:spcPts val="0"/>
                        </a:spcAft>
                        <a:buNone/>
                      </a:pPr>
                      <a:r>
                        <a:rPr lang="en-US" sz="2000" u="none" cap="none" strike="noStrike">
                          <a:latin typeface="Times New Roman"/>
                          <a:ea typeface="Times New Roman"/>
                          <a:cs typeface="Times New Roman"/>
                          <a:sym typeface="Times New Roman"/>
                        </a:rPr>
                        <a:t>自動控制工程系</a:t>
                      </a:r>
                      <a:endParaRPr sz="20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90000"/>
                        </a:lnSpc>
                        <a:spcBef>
                          <a:spcPts val="0"/>
                        </a:spcBef>
                        <a:spcAft>
                          <a:spcPts val="0"/>
                        </a:spcAft>
                        <a:buNone/>
                      </a:pPr>
                      <a:r>
                        <a:rPr lang="en-US" sz="2000" u="none" cap="none" strike="noStrike">
                          <a:latin typeface="Times New Roman"/>
                          <a:ea typeface="Times New Roman"/>
                          <a:cs typeface="Times New Roman"/>
                          <a:sym typeface="Times New Roman"/>
                        </a:rPr>
                        <a:t>助理教授</a:t>
                      </a:r>
                      <a:endParaRPr sz="20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90000"/>
                        </a:lnSpc>
                        <a:spcBef>
                          <a:spcPts val="0"/>
                        </a:spcBef>
                        <a:spcAft>
                          <a:spcPts val="0"/>
                        </a:spcAft>
                        <a:buNone/>
                      </a:pPr>
                      <a:r>
                        <a:rPr lang="en-US" sz="2000" u="none" cap="none" strike="noStrike">
                          <a:latin typeface="Times New Roman"/>
                          <a:ea typeface="Times New Roman"/>
                          <a:cs typeface="Times New Roman"/>
                          <a:sym typeface="Times New Roman"/>
                        </a:rPr>
                        <a:t>2017/08 – </a:t>
                      </a:r>
                      <a:endParaRPr sz="2000" u="none" cap="none" strike="noStrike">
                        <a:latin typeface="Times New Roman"/>
                        <a:ea typeface="Times New Roman"/>
                        <a:cs typeface="Times New Roman"/>
                        <a:sym typeface="Times New Roman"/>
                      </a:endParaRPr>
                    </a:p>
                  </a:txBody>
                  <a:tcPr marT="0" marB="0" marR="68575" marL="68575" anchor="ctr"/>
                </a:tc>
              </a:tr>
            </a:tbl>
          </a:graphicData>
        </a:graphic>
      </p:graphicFrame>
      <p:sp>
        <p:nvSpPr>
          <p:cNvPr id="391" name="Google Shape;391;p53"/>
          <p:cNvSpPr/>
          <p:nvPr/>
        </p:nvSpPr>
        <p:spPr>
          <a:xfrm>
            <a:off x="3441700" y="3760788"/>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53"/>
          <p:cNvSpPr/>
          <p:nvPr/>
        </p:nvSpPr>
        <p:spPr>
          <a:xfrm>
            <a:off x="682185" y="5030883"/>
            <a:ext cx="10956439" cy="941796"/>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n-US" sz="2400">
                <a:solidFill>
                  <a:schemeClr val="dk1"/>
                </a:solidFill>
                <a:latin typeface="Times New Roman"/>
                <a:ea typeface="Times New Roman"/>
                <a:cs typeface="Times New Roman"/>
                <a:sym typeface="Times New Roman"/>
              </a:rPr>
              <a:t>研究專長：</a:t>
            </a:r>
            <a:endParaRPr sz="24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生醫訊號處理、巨量資料分析、機器學習、深度學習、演算法開發與複雜度分析。</a:t>
            </a:r>
            <a:endParaRPr sz="2400">
              <a:solidFill>
                <a:schemeClr val="dk1"/>
              </a:solidFill>
              <a:latin typeface="Times New Roman"/>
              <a:ea typeface="Times New Roman"/>
              <a:cs typeface="Times New Roman"/>
              <a:sym typeface="Times New Roman"/>
            </a:endParaRPr>
          </a:p>
        </p:txBody>
      </p:sp>
      <p:graphicFrame>
        <p:nvGraphicFramePr>
          <p:cNvPr id="393" name="Google Shape;393;p53"/>
          <p:cNvGraphicFramePr/>
          <p:nvPr/>
        </p:nvGraphicFramePr>
        <p:xfrm>
          <a:off x="1806650" y="4143070"/>
          <a:ext cx="3000000" cy="3000000"/>
        </p:xfrm>
        <a:graphic>
          <a:graphicData uri="http://schemas.openxmlformats.org/drawingml/2006/table">
            <a:tbl>
              <a:tblPr bandRow="1" firstCol="1" firstRow="1">
                <a:noFill/>
                <a:tableStyleId>{0C5175A8-FF31-449B-AC38-50FC668BC2BF}</a:tableStyleId>
              </a:tblPr>
              <a:tblGrid>
                <a:gridCol w="2540775"/>
                <a:gridCol w="2510900"/>
                <a:gridCol w="1945350"/>
                <a:gridCol w="1922925"/>
              </a:tblGrid>
              <a:tr h="674175">
                <a:tc>
                  <a:txBody>
                    <a:bodyPr/>
                    <a:lstStyle/>
                    <a:p>
                      <a:pPr indent="0" lvl="0" marL="0" marR="0" rtl="0" algn="ctr">
                        <a:lnSpc>
                          <a:spcPct val="90000"/>
                        </a:lnSpc>
                        <a:spcBef>
                          <a:spcPts val="0"/>
                        </a:spcBef>
                        <a:spcAft>
                          <a:spcPts val="0"/>
                        </a:spcAft>
                        <a:buNone/>
                      </a:pPr>
                      <a:r>
                        <a:rPr lang="en-US" sz="2000" u="none" cap="none" strike="noStrike">
                          <a:latin typeface="Times New Roman"/>
                          <a:ea typeface="Times New Roman"/>
                          <a:cs typeface="Times New Roman"/>
                          <a:sym typeface="Times New Roman"/>
                        </a:rPr>
                        <a:t>國立成功大學</a:t>
                      </a:r>
                      <a:endParaRPr/>
                    </a:p>
                  </a:txBody>
                  <a:tcPr marT="0" marB="0" marR="68575" marL="68575" anchor="ctr"/>
                </a:tc>
                <a:tc>
                  <a:txBody>
                    <a:bodyPr/>
                    <a:lstStyle/>
                    <a:p>
                      <a:pPr indent="0" lvl="0" marL="0" marR="0" rtl="0" algn="ctr">
                        <a:lnSpc>
                          <a:spcPct val="90000"/>
                        </a:lnSpc>
                        <a:spcBef>
                          <a:spcPts val="0"/>
                        </a:spcBef>
                        <a:spcAft>
                          <a:spcPts val="0"/>
                        </a:spcAft>
                        <a:buNone/>
                      </a:pPr>
                      <a:r>
                        <a:rPr lang="en-US" sz="2000" u="none" cap="none" strike="noStrike">
                          <a:latin typeface="Times New Roman"/>
                          <a:ea typeface="Times New Roman"/>
                          <a:cs typeface="Times New Roman"/>
                          <a:sym typeface="Times New Roman"/>
                        </a:rPr>
                        <a:t>心理系</a:t>
                      </a:r>
                      <a:endParaRPr/>
                    </a:p>
                  </a:txBody>
                  <a:tcPr marT="0" marB="0" marR="68575" marL="68575" anchor="ctr"/>
                </a:tc>
                <a:tc>
                  <a:txBody>
                    <a:bodyPr/>
                    <a:lstStyle/>
                    <a:p>
                      <a:pPr indent="0" lvl="0" marL="0" marR="0" rtl="0" algn="ctr">
                        <a:lnSpc>
                          <a:spcPct val="90000"/>
                        </a:lnSpc>
                        <a:spcBef>
                          <a:spcPts val="0"/>
                        </a:spcBef>
                        <a:spcAft>
                          <a:spcPts val="0"/>
                        </a:spcAft>
                        <a:buNone/>
                      </a:pPr>
                      <a:r>
                        <a:rPr lang="en-US" sz="2000" u="none" cap="none" strike="noStrike">
                          <a:latin typeface="Times New Roman"/>
                          <a:ea typeface="Times New Roman"/>
                          <a:cs typeface="Times New Roman"/>
                          <a:sym typeface="Times New Roman"/>
                        </a:rPr>
                        <a:t>博士後研究員</a:t>
                      </a:r>
                      <a:endParaRPr/>
                    </a:p>
                  </a:txBody>
                  <a:tcPr marT="0" marB="0" marR="68575" marL="68575" anchor="ctr"/>
                </a:tc>
                <a:tc>
                  <a:txBody>
                    <a:bodyPr/>
                    <a:lstStyle/>
                    <a:p>
                      <a:pPr indent="0" lvl="0" marL="0" marR="0" rtl="0" algn="ctr">
                        <a:lnSpc>
                          <a:spcPct val="90000"/>
                        </a:lnSpc>
                        <a:spcBef>
                          <a:spcPts val="0"/>
                        </a:spcBef>
                        <a:spcAft>
                          <a:spcPts val="0"/>
                        </a:spcAft>
                        <a:buNone/>
                      </a:pPr>
                      <a:r>
                        <a:rPr lang="en-US" sz="2000" u="none" cap="none" strike="noStrike">
                          <a:latin typeface="Times New Roman"/>
                          <a:ea typeface="Times New Roman"/>
                          <a:cs typeface="Times New Roman"/>
                          <a:sym typeface="Times New Roman"/>
                        </a:rPr>
                        <a:t>2013/07 – 2017/07</a:t>
                      </a:r>
                      <a:endParaRPr sz="2000" u="none" cap="none" strike="noStrike">
                        <a:latin typeface="Times New Roman"/>
                        <a:ea typeface="Times New Roman"/>
                        <a:cs typeface="Times New Roman"/>
                        <a:sym typeface="Times New Roman"/>
                      </a:endParaRPr>
                    </a:p>
                  </a:txBody>
                  <a:tcPr marT="0" marB="0" marR="68575" marL="68575" anchor="ct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pic>
        <p:nvPicPr>
          <p:cNvPr id="548" name="Google Shape;548;p71"/>
          <p:cNvPicPr preferRelativeResize="0"/>
          <p:nvPr/>
        </p:nvPicPr>
        <p:blipFill rotWithShape="1">
          <a:blip r:embed="rId3">
            <a:alphaModFix/>
          </a:blip>
          <a:srcRect b="0" l="0" r="0" t="0"/>
          <a:stretch/>
        </p:blipFill>
        <p:spPr>
          <a:xfrm>
            <a:off x="2642255" y="-72325"/>
            <a:ext cx="6919756" cy="6804580"/>
          </a:xfrm>
          <a:prstGeom prst="rect">
            <a:avLst/>
          </a:prstGeom>
          <a:noFill/>
          <a:ln>
            <a:noFill/>
          </a:ln>
        </p:spPr>
      </p:pic>
      <p:sp>
        <p:nvSpPr>
          <p:cNvPr id="549" name="Google Shape;549;p71"/>
          <p:cNvSpPr/>
          <p:nvPr/>
        </p:nvSpPr>
        <p:spPr>
          <a:xfrm>
            <a:off x="405745" y="523446"/>
            <a:ext cx="2236510"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rgbClr val="000000"/>
                </a:solidFill>
                <a:latin typeface="BiauKai"/>
                <a:ea typeface="BiauKai"/>
                <a:cs typeface="BiauKai"/>
                <a:sym typeface="BiauKai"/>
              </a:rPr>
              <a:t>觀察</a:t>
            </a:r>
            <a:endParaRPr sz="4000">
              <a:solidFill>
                <a:srgbClr val="000000"/>
              </a:solidFill>
              <a:latin typeface="BiauKai"/>
              <a:ea typeface="BiauKai"/>
              <a:cs typeface="BiauKai"/>
              <a:sym typeface="BiauKai"/>
            </a:endParaRPr>
          </a:p>
          <a:p>
            <a:pPr indent="0" lvl="0" marL="0" marR="0" rtl="0" algn="ctr">
              <a:spcBef>
                <a:spcPts val="0"/>
              </a:spcBef>
              <a:spcAft>
                <a:spcPts val="0"/>
              </a:spcAft>
              <a:buNone/>
            </a:pPr>
            <a:r>
              <a:rPr lang="en-US" sz="4000">
                <a:solidFill>
                  <a:srgbClr val="000000"/>
                </a:solidFill>
                <a:latin typeface="BiauKai"/>
                <a:ea typeface="BiauKai"/>
                <a:cs typeface="BiauKai"/>
                <a:sym typeface="BiauKai"/>
              </a:rPr>
              <a:t>特徵分佈</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pic>
        <p:nvPicPr>
          <p:cNvPr id="554" name="Google Shape;554;p72"/>
          <p:cNvPicPr preferRelativeResize="0"/>
          <p:nvPr/>
        </p:nvPicPr>
        <p:blipFill rotWithShape="1">
          <a:blip r:embed="rId3">
            <a:alphaModFix/>
          </a:blip>
          <a:srcRect b="0" l="3629" r="0" t="8914"/>
          <a:stretch/>
        </p:blipFill>
        <p:spPr>
          <a:xfrm>
            <a:off x="7362892" y="31414"/>
            <a:ext cx="3440844" cy="1432566"/>
          </a:xfrm>
          <a:prstGeom prst="rect">
            <a:avLst/>
          </a:prstGeom>
          <a:noFill/>
          <a:ln>
            <a:noFill/>
          </a:ln>
        </p:spPr>
      </p:pic>
      <p:sp>
        <p:nvSpPr>
          <p:cNvPr id="555" name="Google Shape;555;p72"/>
          <p:cNvSpPr/>
          <p:nvPr/>
        </p:nvSpPr>
        <p:spPr>
          <a:xfrm>
            <a:off x="7051115" y="1671933"/>
            <a:ext cx="4064398" cy="34624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800">
                <a:solidFill>
                  <a:schemeClr val="dk1"/>
                </a:solidFill>
                <a:latin typeface="BiauKai"/>
                <a:ea typeface="BiauKai"/>
                <a:cs typeface="BiauKai"/>
                <a:sym typeface="BiauKai"/>
              </a:rPr>
              <a:t>計算</a:t>
            </a:r>
            <a:r>
              <a:rPr b="1" lang="en-US" sz="1800">
                <a:solidFill>
                  <a:schemeClr val="dk1"/>
                </a:solidFill>
                <a:latin typeface="BiauKai"/>
                <a:ea typeface="BiauKai"/>
                <a:cs typeface="BiauKai"/>
                <a:sym typeface="BiauKai"/>
              </a:rPr>
              <a:t>分佈距離 </a:t>
            </a:r>
            <a:r>
              <a:rPr b="1" lang="en-US" sz="1800">
                <a:solidFill>
                  <a:schemeClr val="dk1"/>
                </a:solidFill>
                <a:latin typeface="Times New Roman"/>
                <a:ea typeface="Times New Roman"/>
                <a:cs typeface="Times New Roman"/>
                <a:sym typeface="Times New Roman"/>
              </a:rPr>
              <a:t>d </a:t>
            </a:r>
            <a:r>
              <a:rPr lang="en-US" sz="1800">
                <a:solidFill>
                  <a:schemeClr val="dk1"/>
                </a:solidFill>
                <a:latin typeface="BiauKai"/>
                <a:ea typeface="BiauKai"/>
                <a:cs typeface="BiauKai"/>
                <a:sym typeface="BiauKai"/>
              </a:rPr>
              <a:t>來決定所使用的特徵</a:t>
            </a:r>
            <a:endParaRPr sz="1800">
              <a:solidFill>
                <a:schemeClr val="dk1"/>
              </a:solidFill>
              <a:latin typeface="BiauKai"/>
              <a:ea typeface="BiauKai"/>
              <a:cs typeface="BiauKai"/>
              <a:sym typeface="BiauKai"/>
            </a:endParaRPr>
          </a:p>
        </p:txBody>
      </p:sp>
      <p:sp>
        <p:nvSpPr>
          <p:cNvPr id="556" name="Google Shape;556;p72"/>
          <p:cNvSpPr/>
          <p:nvPr/>
        </p:nvSpPr>
        <p:spPr>
          <a:xfrm>
            <a:off x="487865" y="262027"/>
            <a:ext cx="3775393"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dk1"/>
                </a:solidFill>
                <a:latin typeface="BiauKai"/>
                <a:ea typeface="BiauKai"/>
                <a:cs typeface="BiauKai"/>
                <a:sym typeface="BiauKai"/>
              </a:rPr>
              <a:t>特徵的分佈距離</a:t>
            </a:r>
            <a:endParaRPr sz="4000">
              <a:solidFill>
                <a:schemeClr val="dk1"/>
              </a:solidFill>
              <a:latin typeface="BiauKai"/>
              <a:ea typeface="BiauKai"/>
              <a:cs typeface="BiauKai"/>
              <a:sym typeface="BiauKai"/>
            </a:endParaRPr>
          </a:p>
        </p:txBody>
      </p:sp>
      <p:pic>
        <p:nvPicPr>
          <p:cNvPr id="557" name="Google Shape;557;p72"/>
          <p:cNvPicPr preferRelativeResize="0"/>
          <p:nvPr/>
        </p:nvPicPr>
        <p:blipFill rotWithShape="1">
          <a:blip r:embed="rId4">
            <a:alphaModFix/>
          </a:blip>
          <a:srcRect b="3982" l="5501" r="6785" t="0"/>
          <a:stretch/>
        </p:blipFill>
        <p:spPr>
          <a:xfrm>
            <a:off x="1051859" y="3691319"/>
            <a:ext cx="4191000" cy="2910516"/>
          </a:xfrm>
          <a:prstGeom prst="rect">
            <a:avLst/>
          </a:prstGeom>
          <a:noFill/>
          <a:ln>
            <a:noFill/>
          </a:ln>
        </p:spPr>
      </p:pic>
      <p:pic>
        <p:nvPicPr>
          <p:cNvPr id="558" name="Google Shape;558;p72"/>
          <p:cNvPicPr preferRelativeResize="0"/>
          <p:nvPr/>
        </p:nvPicPr>
        <p:blipFill rotWithShape="1">
          <a:blip r:embed="rId5">
            <a:alphaModFix/>
          </a:blip>
          <a:srcRect b="4900" l="5831" r="6195" t="2189"/>
          <a:stretch/>
        </p:blipFill>
        <p:spPr>
          <a:xfrm>
            <a:off x="1089959" y="1010996"/>
            <a:ext cx="4114800" cy="2713653"/>
          </a:xfrm>
          <a:prstGeom prst="rect">
            <a:avLst/>
          </a:prstGeom>
          <a:noFill/>
          <a:ln>
            <a:noFill/>
          </a:ln>
        </p:spPr>
      </p:pic>
      <p:sp>
        <p:nvSpPr>
          <p:cNvPr id="559" name="Google Shape;559;p72"/>
          <p:cNvSpPr/>
          <p:nvPr/>
        </p:nvSpPr>
        <p:spPr>
          <a:xfrm>
            <a:off x="316211" y="2195426"/>
            <a:ext cx="94769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Alpha E</a:t>
            </a:r>
            <a:endParaRPr sz="1800">
              <a:solidFill>
                <a:schemeClr val="dk1"/>
              </a:solidFill>
              <a:latin typeface="Times New Roman"/>
              <a:ea typeface="Times New Roman"/>
              <a:cs typeface="Times New Roman"/>
              <a:sym typeface="Times New Roman"/>
            </a:endParaRPr>
          </a:p>
        </p:txBody>
      </p:sp>
      <p:sp>
        <p:nvSpPr>
          <p:cNvPr id="560" name="Google Shape;560;p72"/>
          <p:cNvSpPr/>
          <p:nvPr/>
        </p:nvSpPr>
        <p:spPr>
          <a:xfrm>
            <a:off x="389221" y="4719450"/>
            <a:ext cx="80167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0-4 E</a:t>
            </a:r>
            <a:endParaRPr sz="1800">
              <a:solidFill>
                <a:schemeClr val="dk1"/>
              </a:solidFill>
              <a:latin typeface="Times New Roman"/>
              <a:ea typeface="Times New Roman"/>
              <a:cs typeface="Times New Roman"/>
              <a:sym typeface="Times New Roman"/>
            </a:endParaRPr>
          </a:p>
        </p:txBody>
      </p:sp>
      <p:pic>
        <p:nvPicPr>
          <p:cNvPr id="561" name="Google Shape;561;p72"/>
          <p:cNvPicPr preferRelativeResize="0"/>
          <p:nvPr/>
        </p:nvPicPr>
        <p:blipFill rotWithShape="1">
          <a:blip r:embed="rId6">
            <a:alphaModFix/>
          </a:blip>
          <a:srcRect b="0" l="0" r="0" t="0"/>
          <a:stretch/>
        </p:blipFill>
        <p:spPr>
          <a:xfrm>
            <a:off x="7672251" y="2462218"/>
            <a:ext cx="3196257" cy="820530"/>
          </a:xfrm>
          <a:prstGeom prst="rect">
            <a:avLst/>
          </a:prstGeom>
          <a:noFill/>
          <a:ln>
            <a:noFill/>
          </a:ln>
        </p:spPr>
      </p:pic>
      <p:pic>
        <p:nvPicPr>
          <p:cNvPr id="562" name="Google Shape;562;p72"/>
          <p:cNvPicPr preferRelativeResize="0"/>
          <p:nvPr/>
        </p:nvPicPr>
        <p:blipFill rotWithShape="1">
          <a:blip r:embed="rId7">
            <a:alphaModFix/>
          </a:blip>
          <a:srcRect b="0" l="0" r="0" t="0"/>
          <a:stretch/>
        </p:blipFill>
        <p:spPr>
          <a:xfrm>
            <a:off x="6302810" y="1972188"/>
            <a:ext cx="5561008" cy="680956"/>
          </a:xfrm>
          <a:prstGeom prst="rect">
            <a:avLst/>
          </a:prstGeom>
          <a:noFill/>
          <a:ln>
            <a:noFill/>
          </a:ln>
        </p:spPr>
      </p:pic>
      <p:pic>
        <p:nvPicPr>
          <p:cNvPr id="563" name="Google Shape;563;p72"/>
          <p:cNvPicPr preferRelativeResize="0"/>
          <p:nvPr/>
        </p:nvPicPr>
        <p:blipFill rotWithShape="1">
          <a:blip r:embed="rId8">
            <a:alphaModFix/>
          </a:blip>
          <a:srcRect b="23308" l="0" r="6175" t="31660"/>
          <a:stretch/>
        </p:blipFill>
        <p:spPr>
          <a:xfrm>
            <a:off x="6411551" y="3412512"/>
            <a:ext cx="5343525" cy="1914525"/>
          </a:xfrm>
          <a:prstGeom prst="rect">
            <a:avLst/>
          </a:prstGeom>
          <a:noFill/>
          <a:ln>
            <a:noFill/>
          </a:ln>
        </p:spPr>
      </p:pic>
      <p:pic>
        <p:nvPicPr>
          <p:cNvPr id="564" name="Google Shape;564;p72"/>
          <p:cNvPicPr preferRelativeResize="0"/>
          <p:nvPr/>
        </p:nvPicPr>
        <p:blipFill rotWithShape="1">
          <a:blip r:embed="rId9">
            <a:alphaModFix/>
          </a:blip>
          <a:srcRect b="0" l="0" r="0" t="0"/>
          <a:stretch/>
        </p:blipFill>
        <p:spPr>
          <a:xfrm>
            <a:off x="7467395" y="5456801"/>
            <a:ext cx="4029815" cy="1112710"/>
          </a:xfrm>
          <a:prstGeom prst="rect">
            <a:avLst/>
          </a:prstGeom>
          <a:noFill/>
          <a:ln>
            <a:noFill/>
          </a:ln>
        </p:spPr>
      </p:pic>
      <p:cxnSp>
        <p:nvCxnSpPr>
          <p:cNvPr id="565" name="Google Shape;565;p72"/>
          <p:cNvCxnSpPr/>
          <p:nvPr/>
        </p:nvCxnSpPr>
        <p:spPr>
          <a:xfrm flipH="1" rot="10800000">
            <a:off x="5279898" y="3718560"/>
            <a:ext cx="1211200" cy="8224"/>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pic>
        <p:nvPicPr>
          <p:cNvPr id="570" name="Google Shape;570;p73"/>
          <p:cNvPicPr preferRelativeResize="0"/>
          <p:nvPr/>
        </p:nvPicPr>
        <p:blipFill rotWithShape="1">
          <a:blip r:embed="rId3">
            <a:alphaModFix/>
          </a:blip>
          <a:srcRect b="0" l="0" r="0" t="0"/>
          <a:stretch/>
        </p:blipFill>
        <p:spPr>
          <a:xfrm>
            <a:off x="253008" y="2844099"/>
            <a:ext cx="7226134" cy="3367518"/>
          </a:xfrm>
          <a:prstGeom prst="rect">
            <a:avLst/>
          </a:prstGeom>
          <a:noFill/>
          <a:ln>
            <a:noFill/>
          </a:ln>
        </p:spPr>
      </p:pic>
      <p:sp>
        <p:nvSpPr>
          <p:cNvPr id="571" name="Google Shape;571;p73"/>
          <p:cNvSpPr txBox="1"/>
          <p:nvPr>
            <p:ph type="title"/>
          </p:nvPr>
        </p:nvSpPr>
        <p:spPr>
          <a:xfrm>
            <a:off x="156755" y="97655"/>
            <a:ext cx="10058400" cy="1450757"/>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去除動作事件</a:t>
            </a:r>
            <a:endParaRPr>
              <a:latin typeface="BiauKai"/>
              <a:ea typeface="BiauKai"/>
              <a:cs typeface="BiauKai"/>
              <a:sym typeface="BiauKai"/>
            </a:endParaRPr>
          </a:p>
        </p:txBody>
      </p:sp>
      <p:cxnSp>
        <p:nvCxnSpPr>
          <p:cNvPr id="572" name="Google Shape;572;p73"/>
          <p:cNvCxnSpPr>
            <a:stCxn id="573" idx="0"/>
            <a:endCxn id="574" idx="2"/>
          </p:cNvCxnSpPr>
          <p:nvPr/>
        </p:nvCxnSpPr>
        <p:spPr>
          <a:xfrm flipH="1" rot="10800000">
            <a:off x="5857569" y="2362379"/>
            <a:ext cx="780300" cy="447000"/>
          </a:xfrm>
          <a:prstGeom prst="straightConnector1">
            <a:avLst/>
          </a:prstGeom>
          <a:noFill/>
          <a:ln cap="flat" cmpd="sng" w="38100">
            <a:solidFill>
              <a:schemeClr val="dk1"/>
            </a:solidFill>
            <a:prstDash val="solid"/>
            <a:round/>
            <a:headEnd len="sm" w="sm" type="none"/>
            <a:tailEnd len="med" w="med" type="triangle"/>
          </a:ln>
          <a:effectLst>
            <a:outerShdw blurRad="38100" rotWithShape="0" algn="t" dir="5400000" dist="25400">
              <a:srgbClr val="000000">
                <a:alpha val="49803"/>
              </a:srgbClr>
            </a:outerShdw>
          </a:effectLst>
        </p:spPr>
      </p:cxnSp>
      <p:sp>
        <p:nvSpPr>
          <p:cNvPr id="573" name="Google Shape;573;p73"/>
          <p:cNvSpPr/>
          <p:nvPr/>
        </p:nvSpPr>
        <p:spPr>
          <a:xfrm>
            <a:off x="5077350" y="2809379"/>
            <a:ext cx="1560438" cy="312218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575" name="Google Shape;575;p73"/>
          <p:cNvPicPr preferRelativeResize="0"/>
          <p:nvPr/>
        </p:nvPicPr>
        <p:blipFill rotWithShape="1">
          <a:blip r:embed="rId4">
            <a:alphaModFix/>
          </a:blip>
          <a:srcRect b="0" l="0" r="0" t="0"/>
          <a:stretch/>
        </p:blipFill>
        <p:spPr>
          <a:xfrm>
            <a:off x="7531768" y="4480708"/>
            <a:ext cx="4563010" cy="1202351"/>
          </a:xfrm>
          <a:prstGeom prst="rect">
            <a:avLst/>
          </a:prstGeom>
          <a:noFill/>
          <a:ln>
            <a:noFill/>
          </a:ln>
        </p:spPr>
      </p:pic>
      <p:pic>
        <p:nvPicPr>
          <p:cNvPr id="576" name="Google Shape;576;p73"/>
          <p:cNvPicPr preferRelativeResize="0"/>
          <p:nvPr/>
        </p:nvPicPr>
        <p:blipFill rotWithShape="1">
          <a:blip r:embed="rId5">
            <a:alphaModFix/>
          </a:blip>
          <a:srcRect b="11270" l="3467" r="0" t="30988"/>
          <a:stretch/>
        </p:blipFill>
        <p:spPr>
          <a:xfrm>
            <a:off x="5504901" y="148976"/>
            <a:ext cx="6589877" cy="2255520"/>
          </a:xfrm>
          <a:prstGeom prst="rect">
            <a:avLst/>
          </a:prstGeom>
          <a:noFill/>
          <a:ln>
            <a:noFill/>
          </a:ln>
        </p:spPr>
      </p:pic>
      <p:sp>
        <p:nvSpPr>
          <p:cNvPr id="574" name="Google Shape;574;p73"/>
          <p:cNvSpPr/>
          <p:nvPr/>
        </p:nvSpPr>
        <p:spPr>
          <a:xfrm>
            <a:off x="5381105" y="97655"/>
            <a:ext cx="2513364" cy="226466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cxnSp>
        <p:nvCxnSpPr>
          <p:cNvPr id="577" name="Google Shape;577;p73"/>
          <p:cNvCxnSpPr/>
          <p:nvPr/>
        </p:nvCxnSpPr>
        <p:spPr>
          <a:xfrm>
            <a:off x="6749954" y="2393495"/>
            <a:ext cx="2698846" cy="1977297"/>
          </a:xfrm>
          <a:prstGeom prst="straightConnector1">
            <a:avLst/>
          </a:prstGeom>
          <a:noFill/>
          <a:ln cap="flat" cmpd="sng" w="38100">
            <a:solidFill>
              <a:schemeClr val="dk1"/>
            </a:solidFill>
            <a:prstDash val="solid"/>
            <a:round/>
            <a:headEnd len="sm" w="sm" type="none"/>
            <a:tailEnd len="med" w="med" type="triangle"/>
          </a:ln>
          <a:effectLst>
            <a:outerShdw blurRad="38100" rotWithShape="0" algn="t" dir="5400000" dist="25400">
              <a:srgbClr val="000000">
                <a:alpha val="49803"/>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pic>
        <p:nvPicPr>
          <p:cNvPr id="582" name="Google Shape;582;p74"/>
          <p:cNvPicPr preferRelativeResize="0"/>
          <p:nvPr/>
        </p:nvPicPr>
        <p:blipFill rotWithShape="1">
          <a:blip r:embed="rId3">
            <a:alphaModFix/>
          </a:blip>
          <a:srcRect b="0" l="0" r="0" t="0"/>
          <a:stretch/>
        </p:blipFill>
        <p:spPr>
          <a:xfrm>
            <a:off x="4000500" y="1095408"/>
            <a:ext cx="8033942" cy="5136416"/>
          </a:xfrm>
          <a:prstGeom prst="rect">
            <a:avLst/>
          </a:prstGeom>
          <a:noFill/>
          <a:ln>
            <a:noFill/>
          </a:ln>
        </p:spPr>
      </p:pic>
      <p:pic>
        <p:nvPicPr>
          <p:cNvPr id="583" name="Google Shape;583;p74"/>
          <p:cNvPicPr preferRelativeResize="0"/>
          <p:nvPr/>
        </p:nvPicPr>
        <p:blipFill rotWithShape="1">
          <a:blip r:embed="rId4">
            <a:alphaModFix/>
          </a:blip>
          <a:srcRect b="8674" l="66845" r="0" t="0"/>
          <a:stretch/>
        </p:blipFill>
        <p:spPr>
          <a:xfrm>
            <a:off x="399293" y="2125897"/>
            <a:ext cx="2395800" cy="3075438"/>
          </a:xfrm>
          <a:prstGeom prst="rect">
            <a:avLst/>
          </a:prstGeom>
          <a:noFill/>
          <a:ln>
            <a:noFill/>
          </a:ln>
        </p:spPr>
      </p:pic>
      <p:sp>
        <p:nvSpPr>
          <p:cNvPr id="584" name="Google Shape;584;p74"/>
          <p:cNvSpPr/>
          <p:nvPr/>
        </p:nvSpPr>
        <p:spPr>
          <a:xfrm>
            <a:off x="336886" y="3085106"/>
            <a:ext cx="1762258" cy="922352"/>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cxnSp>
        <p:nvCxnSpPr>
          <p:cNvPr id="585" name="Google Shape;585;p74"/>
          <p:cNvCxnSpPr>
            <a:stCxn id="584" idx="3"/>
          </p:cNvCxnSpPr>
          <p:nvPr/>
        </p:nvCxnSpPr>
        <p:spPr>
          <a:xfrm>
            <a:off x="2099144" y="3546282"/>
            <a:ext cx="1845600" cy="117300"/>
          </a:xfrm>
          <a:prstGeom prst="straightConnector1">
            <a:avLst/>
          </a:prstGeom>
          <a:noFill/>
          <a:ln cap="flat" cmpd="sng" w="38100">
            <a:solidFill>
              <a:schemeClr val="dk1"/>
            </a:solidFill>
            <a:prstDash val="solid"/>
            <a:round/>
            <a:headEnd len="sm" w="sm" type="none"/>
            <a:tailEnd len="med" w="med" type="triangle"/>
          </a:ln>
          <a:effectLst>
            <a:outerShdw blurRad="38100" rotWithShape="0" algn="t" dir="5400000" dist="25400">
              <a:srgbClr val="000000">
                <a:alpha val="49803"/>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5"/>
          <p:cNvSpPr txBox="1"/>
          <p:nvPr>
            <p:ph idx="4294967295" type="title"/>
          </p:nvPr>
        </p:nvSpPr>
        <p:spPr>
          <a:xfrm>
            <a:off x="365760" y="226482"/>
            <a:ext cx="7886700" cy="995363"/>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法則式決策樹架構</a:t>
            </a:r>
            <a:endParaRPr/>
          </a:p>
        </p:txBody>
      </p:sp>
      <p:sp>
        <p:nvSpPr>
          <p:cNvPr id="591" name="Google Shape;591;p75"/>
          <p:cNvSpPr txBox="1"/>
          <p:nvPr>
            <p:ph idx="4294967295" type="body"/>
          </p:nvPr>
        </p:nvSpPr>
        <p:spPr>
          <a:xfrm>
            <a:off x="8124189" y="1029339"/>
            <a:ext cx="3559175" cy="3416329"/>
          </a:xfrm>
          <a:prstGeom prst="rect">
            <a:avLst/>
          </a:prstGeom>
          <a:noFill/>
          <a:ln>
            <a:noFill/>
          </a:ln>
        </p:spPr>
        <p:txBody>
          <a:bodyPr anchorCtr="0" anchor="t" bIns="45700" lIns="91425" spcFirstLastPara="1" rIns="91425" wrap="square" tIns="45700">
            <a:noAutofit/>
          </a:bodyPr>
          <a:lstStyle/>
          <a:p>
            <a:pPr indent="-274320" lvl="0" marL="274320" rtl="0" algn="l">
              <a:spcBef>
                <a:spcPts val="0"/>
              </a:spcBef>
              <a:spcAft>
                <a:spcPts val="0"/>
              </a:spcAft>
              <a:buSzPts val="1360"/>
              <a:buFont typeface="Noto Sans Symbols"/>
              <a:buChar char="●"/>
            </a:pPr>
            <a:r>
              <a:rPr lang="en-US" sz="1600">
                <a:latin typeface="BiauKai"/>
                <a:ea typeface="BiauKai"/>
                <a:cs typeface="BiauKai"/>
                <a:sym typeface="BiauKai"/>
              </a:rPr>
              <a:t>決策樹架構-架構簡單,易於實作</a:t>
            </a:r>
            <a:endParaRPr sz="1600">
              <a:latin typeface="BiauKai"/>
              <a:ea typeface="BiauKai"/>
              <a:cs typeface="BiauKai"/>
              <a:sym typeface="BiauKai"/>
            </a:endParaRPr>
          </a:p>
          <a:p>
            <a:pPr indent="-274320" lvl="0" marL="274320" rtl="0" algn="l">
              <a:spcBef>
                <a:spcPts val="580"/>
              </a:spcBef>
              <a:spcAft>
                <a:spcPts val="0"/>
              </a:spcAft>
              <a:buSzPts val="1360"/>
              <a:buFont typeface="Noto Sans Symbols"/>
              <a:buChar char="●"/>
            </a:pPr>
            <a:r>
              <a:rPr lang="en-US" sz="1600">
                <a:latin typeface="BiauKai"/>
                <a:ea typeface="BiauKai"/>
                <a:cs typeface="BiauKai"/>
                <a:sym typeface="BiauKai"/>
              </a:rPr>
              <a:t>以</a:t>
            </a:r>
            <a:r>
              <a:rPr lang="en-US" sz="1600" u="sng">
                <a:latin typeface="BiauKai"/>
                <a:ea typeface="BiauKai"/>
                <a:cs typeface="BiauKai"/>
                <a:sym typeface="BiauKai"/>
              </a:rPr>
              <a:t>模擬專家判讀睡眠的思考模式</a:t>
            </a:r>
            <a:r>
              <a:rPr lang="en-US" sz="1600">
                <a:latin typeface="BiauKai"/>
                <a:ea typeface="BiauKai"/>
                <a:cs typeface="BiauKai"/>
                <a:sym typeface="BiauKai"/>
              </a:rPr>
              <a:t>來分類</a:t>
            </a:r>
            <a:endParaRPr sz="1600">
              <a:latin typeface="BiauKai"/>
              <a:ea typeface="BiauKai"/>
              <a:cs typeface="BiauKai"/>
              <a:sym typeface="BiauKai"/>
            </a:endParaRPr>
          </a:p>
          <a:p>
            <a:pPr indent="-274320" lvl="0" marL="274320" rtl="0" algn="l">
              <a:spcBef>
                <a:spcPts val="580"/>
              </a:spcBef>
              <a:spcAft>
                <a:spcPts val="0"/>
              </a:spcAft>
              <a:buSzPts val="1360"/>
              <a:buFont typeface="Noto Sans Symbols"/>
              <a:buChar char="●"/>
            </a:pPr>
            <a:r>
              <a:rPr lang="en-US" sz="1600">
                <a:latin typeface="BiauKai"/>
                <a:ea typeface="BiauKai"/>
                <a:cs typeface="BiauKai"/>
                <a:sym typeface="BiauKai"/>
              </a:rPr>
              <a:t>最容易分開的在上層節點</a:t>
            </a:r>
            <a:endParaRPr sz="1600">
              <a:latin typeface="BiauKai"/>
              <a:ea typeface="BiauKai"/>
              <a:cs typeface="BiauKai"/>
              <a:sym typeface="BiauKai"/>
            </a:endParaRPr>
          </a:p>
          <a:p>
            <a:pPr indent="-274320" lvl="0" marL="274320" rtl="0" algn="l">
              <a:spcBef>
                <a:spcPts val="580"/>
              </a:spcBef>
              <a:spcAft>
                <a:spcPts val="0"/>
              </a:spcAft>
              <a:buSzPts val="1360"/>
              <a:buFont typeface="Noto Sans Symbols"/>
              <a:buChar char="●"/>
            </a:pPr>
            <a:r>
              <a:rPr lang="en-US" sz="1600">
                <a:latin typeface="BiauKai"/>
                <a:ea typeface="BiauKai"/>
                <a:cs typeface="BiauKai"/>
                <a:sym typeface="BiauKai"/>
              </a:rPr>
              <a:t>可根據分類的目標不同，在各節點選擇最有鑑別度的特徵來分類</a:t>
            </a:r>
            <a:endParaRPr sz="1600">
              <a:latin typeface="BiauKai"/>
              <a:ea typeface="BiauKai"/>
              <a:cs typeface="BiauKai"/>
              <a:sym typeface="BiauKai"/>
            </a:endParaRPr>
          </a:p>
          <a:p>
            <a:pPr indent="-274320" lvl="0" marL="274320" rtl="0" algn="l">
              <a:spcBef>
                <a:spcPts val="580"/>
              </a:spcBef>
              <a:spcAft>
                <a:spcPts val="0"/>
              </a:spcAft>
              <a:buSzPts val="1360"/>
              <a:buFont typeface="Noto Sans Symbols"/>
              <a:buChar char="●"/>
            </a:pPr>
            <a:r>
              <a:rPr lang="en-US" sz="1600">
                <a:latin typeface="BiauKai"/>
                <a:ea typeface="BiauKai"/>
                <a:cs typeface="BiauKai"/>
                <a:sym typeface="BiauKai"/>
              </a:rPr>
              <a:t>可追蹤與分析每個節點的結果，易於改善分類器的效能</a:t>
            </a:r>
            <a:endParaRPr sz="1600">
              <a:latin typeface="BiauKai"/>
              <a:ea typeface="BiauKai"/>
              <a:cs typeface="BiauKai"/>
              <a:sym typeface="BiauKai"/>
            </a:endParaRPr>
          </a:p>
          <a:p>
            <a:pPr indent="-274320" lvl="0" marL="274320" rtl="0" algn="l">
              <a:spcBef>
                <a:spcPts val="580"/>
              </a:spcBef>
              <a:spcAft>
                <a:spcPts val="0"/>
              </a:spcAft>
              <a:buSzPts val="1360"/>
              <a:buFont typeface="Noto Sans Symbols"/>
              <a:buChar char="●"/>
            </a:pPr>
            <a:r>
              <a:rPr lang="en-US" sz="1600">
                <a:latin typeface="BiauKai"/>
                <a:ea typeface="BiauKai"/>
                <a:cs typeface="BiauKai"/>
                <a:sym typeface="BiauKai"/>
              </a:rPr>
              <a:t>可根據使用族群來改變分類器架構</a:t>
            </a:r>
            <a:endParaRPr/>
          </a:p>
        </p:txBody>
      </p:sp>
      <p:pic>
        <p:nvPicPr>
          <p:cNvPr id="592" name="Google Shape;592;p75"/>
          <p:cNvPicPr preferRelativeResize="0"/>
          <p:nvPr/>
        </p:nvPicPr>
        <p:blipFill rotWithShape="1">
          <a:blip r:embed="rId3">
            <a:alphaModFix/>
          </a:blip>
          <a:srcRect b="6255" l="0" r="0" t="0"/>
          <a:stretch/>
        </p:blipFill>
        <p:spPr>
          <a:xfrm>
            <a:off x="216136" y="1464551"/>
            <a:ext cx="7608152" cy="4762077"/>
          </a:xfrm>
          <a:prstGeom prst="rect">
            <a:avLst/>
          </a:prstGeom>
          <a:noFill/>
          <a:ln>
            <a:noFill/>
          </a:ln>
        </p:spPr>
      </p:pic>
      <p:pic>
        <p:nvPicPr>
          <p:cNvPr descr="http://4.bp.blogspot.com/-YPgha620hzE/VGtjf1RDu8I/AAAAAAAAH9I/yfk0SDhBu7I/s640/Screenshot%2Bfrom%2B2014-11-18%2B23%3A19%3A11.png" id="593" name="Google Shape;593;p75"/>
          <p:cNvPicPr preferRelativeResize="0"/>
          <p:nvPr/>
        </p:nvPicPr>
        <p:blipFill rotWithShape="1">
          <a:blip r:embed="rId4">
            <a:alphaModFix/>
          </a:blip>
          <a:srcRect b="6876" l="4374" r="7802" t="0"/>
          <a:stretch/>
        </p:blipFill>
        <p:spPr>
          <a:xfrm>
            <a:off x="8658754" y="3863636"/>
            <a:ext cx="2885546" cy="28974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id="598" name="Google Shape;598;p76"/>
          <p:cNvPicPr preferRelativeResize="0"/>
          <p:nvPr/>
        </p:nvPicPr>
        <p:blipFill rotWithShape="1">
          <a:blip r:embed="rId3">
            <a:alphaModFix/>
          </a:blip>
          <a:srcRect b="0" l="0" r="0" t="0"/>
          <a:stretch/>
        </p:blipFill>
        <p:spPr>
          <a:xfrm>
            <a:off x="3665867" y="2009954"/>
            <a:ext cx="8526133" cy="4709202"/>
          </a:xfrm>
          <a:prstGeom prst="rect">
            <a:avLst/>
          </a:prstGeom>
          <a:noFill/>
          <a:ln>
            <a:noFill/>
          </a:ln>
        </p:spPr>
      </p:pic>
      <p:pic>
        <p:nvPicPr>
          <p:cNvPr id="599" name="Google Shape;599;p76"/>
          <p:cNvPicPr preferRelativeResize="0"/>
          <p:nvPr/>
        </p:nvPicPr>
        <p:blipFill rotWithShape="1">
          <a:blip r:embed="rId4">
            <a:alphaModFix/>
          </a:blip>
          <a:srcRect b="0" l="0" r="12137" t="0"/>
          <a:stretch/>
        </p:blipFill>
        <p:spPr>
          <a:xfrm>
            <a:off x="99365" y="2009954"/>
            <a:ext cx="4569142" cy="3370053"/>
          </a:xfrm>
          <a:prstGeom prst="rect">
            <a:avLst/>
          </a:prstGeom>
          <a:noFill/>
          <a:ln>
            <a:noFill/>
          </a:ln>
        </p:spPr>
      </p:pic>
      <p:sp>
        <p:nvSpPr>
          <p:cNvPr id="600" name="Google Shape;600;p76"/>
          <p:cNvSpPr/>
          <p:nvPr/>
        </p:nvSpPr>
        <p:spPr>
          <a:xfrm>
            <a:off x="1714522" y="5380007"/>
            <a:ext cx="13388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BiauKai"/>
                <a:ea typeface="BiauKai"/>
                <a:cs typeface="BiauKai"/>
                <a:sym typeface="BiauKai"/>
              </a:rPr>
              <a:t>平滑化規則</a:t>
            </a:r>
            <a:endParaRPr sz="1800">
              <a:solidFill>
                <a:schemeClr val="dk1"/>
              </a:solidFill>
              <a:latin typeface="Libre Baskerville"/>
              <a:ea typeface="Libre Baskerville"/>
              <a:cs typeface="Libre Baskerville"/>
              <a:sym typeface="Libre Baskerville"/>
            </a:endParaRPr>
          </a:p>
        </p:txBody>
      </p:sp>
      <p:sp>
        <p:nvSpPr>
          <p:cNvPr id="601" name="Google Shape;601;p76"/>
          <p:cNvSpPr/>
          <p:nvPr/>
        </p:nvSpPr>
        <p:spPr>
          <a:xfrm>
            <a:off x="303514" y="71831"/>
            <a:ext cx="11506570" cy="1631216"/>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4000">
                <a:solidFill>
                  <a:schemeClr val="dk1"/>
                </a:solidFill>
                <a:latin typeface="BiauKai"/>
                <a:ea typeface="BiauKai"/>
                <a:cs typeface="BiauKai"/>
                <a:sym typeface="BiauKai"/>
              </a:rPr>
              <a:t>平滑化規則</a:t>
            </a:r>
            <a:endParaRPr sz="4000">
              <a:solidFill>
                <a:schemeClr val="dk1"/>
              </a:solidFill>
              <a:latin typeface="BiauKai"/>
              <a:ea typeface="BiauKai"/>
              <a:cs typeface="BiauKai"/>
              <a:sym typeface="BiauKai"/>
            </a:endParaRPr>
          </a:p>
          <a:p>
            <a:pPr indent="0" lvl="0" marL="0" marR="0" rtl="0" algn="l">
              <a:spcBef>
                <a:spcPts val="0"/>
              </a:spcBef>
              <a:spcAft>
                <a:spcPts val="0"/>
              </a:spcAft>
              <a:buNone/>
            </a:pPr>
            <a:r>
              <a:rPr lang="en-US" sz="2000">
                <a:solidFill>
                  <a:schemeClr val="dk1"/>
                </a:solidFill>
                <a:latin typeface="BiauKai"/>
                <a:ea typeface="BiauKai"/>
                <a:cs typeface="BiauKai"/>
                <a:sym typeface="BiauKai"/>
              </a:rPr>
              <a:t>正常情形下，睡眠階段具一定時間的連續性，不會有短時間的快速變動或是跳躍式的變動。</a:t>
            </a:r>
            <a:endParaRPr sz="2000">
              <a:solidFill>
                <a:schemeClr val="dk1"/>
              </a:solidFill>
              <a:latin typeface="BiauKai"/>
              <a:ea typeface="BiauKai"/>
              <a:cs typeface="BiauKai"/>
              <a:sym typeface="BiauKai"/>
            </a:endParaRPr>
          </a:p>
          <a:p>
            <a:pPr indent="0" lvl="0" marL="0" marR="0" rtl="0" algn="l">
              <a:spcBef>
                <a:spcPts val="0"/>
              </a:spcBef>
              <a:spcAft>
                <a:spcPts val="0"/>
              </a:spcAft>
              <a:buNone/>
            </a:pPr>
            <a:r>
              <a:rPr lang="en-US" sz="2000">
                <a:solidFill>
                  <a:schemeClr val="dk1"/>
                </a:solidFill>
                <a:latin typeface="BiauKai"/>
                <a:ea typeface="BiauKai"/>
                <a:cs typeface="BiauKai"/>
                <a:sym typeface="BiauKai"/>
              </a:rPr>
              <a:t>利用一些專家訂定的平滑化規則可以</a:t>
            </a:r>
            <a:r>
              <a:rPr b="1" lang="en-US" sz="2000">
                <a:solidFill>
                  <a:schemeClr val="dk1"/>
                </a:solidFill>
                <a:latin typeface="BiauKai"/>
                <a:ea typeface="BiauKai"/>
                <a:cs typeface="BiauKai"/>
                <a:sym typeface="BiauKai"/>
              </a:rPr>
              <a:t>把明顯錯誤的判讀結果修正</a:t>
            </a:r>
            <a:r>
              <a:rPr lang="en-US" sz="2000">
                <a:solidFill>
                  <a:schemeClr val="dk1"/>
                </a:solidFill>
                <a:latin typeface="BiauKai"/>
                <a:ea typeface="BiauKai"/>
                <a:cs typeface="BiauKai"/>
                <a:sym typeface="BiauKai"/>
              </a:rPr>
              <a:t>以提高正確性 </a:t>
            </a:r>
            <a:r>
              <a:rPr lang="en-US" sz="2000">
                <a:solidFill>
                  <a:schemeClr val="dk1"/>
                </a:solidFill>
                <a:latin typeface="Times New Roman"/>
                <a:ea typeface="Times New Roman"/>
                <a:cs typeface="Times New Roman"/>
                <a:sym typeface="Times New Roman"/>
              </a:rPr>
              <a:t>(約可提升整體2~3%)</a:t>
            </a:r>
            <a:endParaRPr sz="2000">
              <a:solidFill>
                <a:schemeClr val="dk1"/>
              </a:solidFill>
              <a:latin typeface="Times New Roman"/>
              <a:ea typeface="Times New Roman"/>
              <a:cs typeface="Times New Roman"/>
              <a:sym typeface="Times New Roman"/>
            </a:endParaRPr>
          </a:p>
        </p:txBody>
      </p:sp>
      <p:sp>
        <p:nvSpPr>
          <p:cNvPr id="602" name="Google Shape;602;p76"/>
          <p:cNvSpPr txBox="1"/>
          <p:nvPr/>
        </p:nvSpPr>
        <p:spPr>
          <a:xfrm>
            <a:off x="10903130" y="2391725"/>
            <a:ext cx="1288869"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BiauKai"/>
                <a:ea typeface="BiauKai"/>
                <a:cs typeface="BiauKai"/>
                <a:sym typeface="BiauKai"/>
              </a:rPr>
              <a:t>專家判讀結果</a:t>
            </a:r>
            <a:endParaRPr b="1" sz="1400">
              <a:solidFill>
                <a:schemeClr val="dk1"/>
              </a:solidFill>
              <a:latin typeface="BiauKai"/>
              <a:ea typeface="BiauKai"/>
              <a:cs typeface="BiauKai"/>
              <a:sym typeface="BiauKai"/>
            </a:endParaRPr>
          </a:p>
        </p:txBody>
      </p:sp>
      <p:sp>
        <p:nvSpPr>
          <p:cNvPr id="603" name="Google Shape;603;p76"/>
          <p:cNvSpPr txBox="1"/>
          <p:nvPr/>
        </p:nvSpPr>
        <p:spPr>
          <a:xfrm>
            <a:off x="10903131" y="3556480"/>
            <a:ext cx="12888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BiauKai"/>
                <a:ea typeface="BiauKai"/>
                <a:cs typeface="BiauKai"/>
                <a:sym typeface="BiauKai"/>
              </a:rPr>
              <a:t>自動判讀</a:t>
            </a:r>
            <a:endParaRPr b="1" sz="1200">
              <a:solidFill>
                <a:schemeClr val="dk1"/>
              </a:solidFill>
              <a:latin typeface="BiauKai"/>
              <a:ea typeface="BiauKai"/>
              <a:cs typeface="BiauKai"/>
              <a:sym typeface="BiauKai"/>
            </a:endParaRPr>
          </a:p>
          <a:p>
            <a:pPr indent="0" lvl="0" marL="0" marR="0" rtl="0" algn="ctr">
              <a:spcBef>
                <a:spcPts val="0"/>
              </a:spcBef>
              <a:spcAft>
                <a:spcPts val="0"/>
              </a:spcAft>
              <a:buNone/>
            </a:pPr>
            <a:r>
              <a:rPr b="1" lang="en-US" sz="1200">
                <a:solidFill>
                  <a:schemeClr val="dk1"/>
                </a:solidFill>
                <a:latin typeface="BiauKai"/>
                <a:ea typeface="BiauKai"/>
                <a:cs typeface="BiauKai"/>
                <a:sym typeface="BiauKai"/>
              </a:rPr>
              <a:t>未經平滑化處理</a:t>
            </a:r>
            <a:endParaRPr b="1" sz="1200">
              <a:solidFill>
                <a:schemeClr val="dk1"/>
              </a:solidFill>
              <a:latin typeface="BiauKai"/>
              <a:ea typeface="BiauKai"/>
              <a:cs typeface="BiauKai"/>
              <a:sym typeface="BiauKai"/>
            </a:endParaRPr>
          </a:p>
        </p:txBody>
      </p:sp>
      <p:sp>
        <p:nvSpPr>
          <p:cNvPr id="604" name="Google Shape;604;p76"/>
          <p:cNvSpPr txBox="1"/>
          <p:nvPr/>
        </p:nvSpPr>
        <p:spPr>
          <a:xfrm>
            <a:off x="10928282" y="5134976"/>
            <a:ext cx="12888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BiauKai"/>
                <a:ea typeface="BiauKai"/>
                <a:cs typeface="BiauKai"/>
                <a:sym typeface="BiauKai"/>
              </a:rPr>
              <a:t>自動判讀</a:t>
            </a:r>
            <a:endParaRPr b="1" sz="1200">
              <a:solidFill>
                <a:schemeClr val="dk1"/>
              </a:solidFill>
              <a:latin typeface="BiauKai"/>
              <a:ea typeface="BiauKai"/>
              <a:cs typeface="BiauKai"/>
              <a:sym typeface="BiauKai"/>
            </a:endParaRPr>
          </a:p>
          <a:p>
            <a:pPr indent="0" lvl="0" marL="0" marR="0" rtl="0" algn="ctr">
              <a:spcBef>
                <a:spcPts val="0"/>
              </a:spcBef>
              <a:spcAft>
                <a:spcPts val="0"/>
              </a:spcAft>
              <a:buNone/>
            </a:pPr>
            <a:r>
              <a:rPr b="1" lang="en-US" sz="1200">
                <a:solidFill>
                  <a:schemeClr val="dk1"/>
                </a:solidFill>
                <a:latin typeface="BiauKai"/>
                <a:ea typeface="BiauKai"/>
                <a:cs typeface="BiauKai"/>
                <a:sym typeface="BiauKai"/>
              </a:rPr>
              <a:t>經平滑化處理</a:t>
            </a:r>
            <a:endParaRPr b="1" sz="1200">
              <a:solidFill>
                <a:schemeClr val="dk1"/>
              </a:solidFill>
              <a:latin typeface="BiauKai"/>
              <a:ea typeface="BiauKai"/>
              <a:cs typeface="BiauKai"/>
              <a:sym typeface="BiauKa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7"/>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lang="en-US">
                <a:latin typeface="Times New Roman"/>
                <a:ea typeface="Times New Roman"/>
                <a:cs typeface="Times New Roman"/>
                <a:sym typeface="Times New Roman"/>
              </a:rPr>
              <a:t>系統效能評估-混淆矩陣</a:t>
            </a:r>
            <a:endParaRPr/>
          </a:p>
        </p:txBody>
      </p:sp>
      <p:pic>
        <p:nvPicPr>
          <p:cNvPr id="610" name="Google Shape;610;p77"/>
          <p:cNvPicPr preferRelativeResize="0"/>
          <p:nvPr/>
        </p:nvPicPr>
        <p:blipFill rotWithShape="1">
          <a:blip r:embed="rId3">
            <a:alphaModFix/>
          </a:blip>
          <a:srcRect b="9974" l="6782" r="6266" t="11805"/>
          <a:stretch/>
        </p:blipFill>
        <p:spPr>
          <a:xfrm>
            <a:off x="2629137" y="1710445"/>
            <a:ext cx="6683421" cy="4028619"/>
          </a:xfrm>
          <a:prstGeom prst="rect">
            <a:avLst/>
          </a:prstGeom>
          <a:noFill/>
          <a:ln>
            <a:noFill/>
          </a:ln>
        </p:spPr>
      </p:pic>
      <p:sp>
        <p:nvSpPr>
          <p:cNvPr id="611" name="Google Shape;611;p77"/>
          <p:cNvSpPr txBox="1"/>
          <p:nvPr/>
        </p:nvSpPr>
        <p:spPr>
          <a:xfrm>
            <a:off x="1993240" y="5294064"/>
            <a:ext cx="8206452"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2800">
              <a:solidFill>
                <a:srgbClr val="FF0000"/>
              </a:solidFill>
              <a:latin typeface="BiauKai"/>
              <a:ea typeface="BiauKai"/>
              <a:cs typeface="BiauKai"/>
              <a:sym typeface="BiauKai"/>
            </a:endParaRPr>
          </a:p>
          <a:p>
            <a:pPr indent="0" lvl="0" marL="0" marR="0" rtl="0" algn="ctr">
              <a:spcBef>
                <a:spcPts val="0"/>
              </a:spcBef>
              <a:spcAft>
                <a:spcPts val="0"/>
              </a:spcAft>
              <a:buNone/>
            </a:pPr>
            <a:r>
              <a:rPr b="1" lang="en-US" sz="2800">
                <a:solidFill>
                  <a:srgbClr val="FF0000"/>
                </a:solidFill>
                <a:latin typeface="BiauKai"/>
                <a:ea typeface="BiauKai"/>
                <a:cs typeface="BiauKai"/>
                <a:sym typeface="BiauKai"/>
              </a:rPr>
              <a:t>對多類別分類問題的效能評估須注意樣本比例!!!</a:t>
            </a:r>
            <a:endParaRPr/>
          </a:p>
          <a:p>
            <a:pPr indent="0" lvl="0" marL="0" marR="0" rtl="0" algn="ctr">
              <a:spcBef>
                <a:spcPts val="0"/>
              </a:spcBef>
              <a:spcAft>
                <a:spcPts val="0"/>
              </a:spcAft>
              <a:buNone/>
            </a:pPr>
            <a:r>
              <a:rPr b="1" lang="en-US" sz="2800">
                <a:solidFill>
                  <a:srgbClr val="FF0000"/>
                </a:solidFill>
                <a:latin typeface="BiauKai"/>
                <a:ea typeface="BiauKai"/>
                <a:cs typeface="BiauKai"/>
                <a:sym typeface="BiauKai"/>
              </a:rPr>
              <a:t>感覺上有改善 其實整體而言效能下降</a:t>
            </a:r>
            <a:endParaRPr b="1" sz="2800">
              <a:solidFill>
                <a:srgbClr val="FF0000"/>
              </a:solidFill>
              <a:latin typeface="BiauKai"/>
              <a:ea typeface="BiauKai"/>
              <a:cs typeface="BiauKai"/>
              <a:sym typeface="BiauKa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8"/>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lang="en-US">
                <a:latin typeface="Times New Roman"/>
                <a:ea typeface="Times New Roman"/>
                <a:cs typeface="Times New Roman"/>
                <a:sym typeface="Times New Roman"/>
              </a:rPr>
              <a:t>靈敏度(sensitivity, SE) </a:t>
            </a:r>
            <a:endParaRPr>
              <a:latin typeface="Times New Roman"/>
              <a:ea typeface="Times New Roman"/>
              <a:cs typeface="Times New Roman"/>
              <a:sym typeface="Times New Roman"/>
            </a:endParaRPr>
          </a:p>
        </p:txBody>
      </p:sp>
      <p:pic>
        <p:nvPicPr>
          <p:cNvPr id="617" name="Google Shape;617;p78"/>
          <p:cNvPicPr preferRelativeResize="0"/>
          <p:nvPr/>
        </p:nvPicPr>
        <p:blipFill rotWithShape="1">
          <a:blip r:embed="rId3">
            <a:alphaModFix/>
          </a:blip>
          <a:srcRect b="9974" l="6782" r="6266" t="11805"/>
          <a:stretch/>
        </p:blipFill>
        <p:spPr>
          <a:xfrm>
            <a:off x="531223" y="2392268"/>
            <a:ext cx="5146766" cy="3102357"/>
          </a:xfrm>
          <a:prstGeom prst="rect">
            <a:avLst/>
          </a:prstGeom>
          <a:noFill/>
          <a:ln>
            <a:noFill/>
          </a:ln>
        </p:spPr>
      </p:pic>
      <p:cxnSp>
        <p:nvCxnSpPr>
          <p:cNvPr id="618" name="Google Shape;618;p78"/>
          <p:cNvCxnSpPr/>
          <p:nvPr/>
        </p:nvCxnSpPr>
        <p:spPr>
          <a:xfrm>
            <a:off x="2037805" y="3483428"/>
            <a:ext cx="2673532" cy="0"/>
          </a:xfrm>
          <a:prstGeom prst="straightConnector1">
            <a:avLst/>
          </a:prstGeom>
          <a:noFill/>
          <a:ln cap="flat" cmpd="sng" w="28575">
            <a:solidFill>
              <a:srgbClr val="AE350A"/>
            </a:solidFill>
            <a:prstDash val="solid"/>
            <a:round/>
            <a:headEnd len="sm" w="sm" type="none"/>
            <a:tailEnd len="med" w="med" type="triangle"/>
          </a:ln>
        </p:spPr>
      </p:cxnSp>
      <p:sp>
        <p:nvSpPr>
          <p:cNvPr id="619" name="Google Shape;619;p78"/>
          <p:cNvSpPr/>
          <p:nvPr/>
        </p:nvSpPr>
        <p:spPr>
          <a:xfrm>
            <a:off x="1907177" y="3178626"/>
            <a:ext cx="644434" cy="374469"/>
          </a:xfrm>
          <a:prstGeom prst="ellipse">
            <a:avLst/>
          </a:prstGeom>
          <a:no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620" name="Google Shape;620;p78"/>
          <p:cNvPicPr preferRelativeResize="0"/>
          <p:nvPr/>
        </p:nvPicPr>
        <p:blipFill rotWithShape="1">
          <a:blip r:embed="rId3">
            <a:alphaModFix/>
          </a:blip>
          <a:srcRect b="9974" l="6782" r="6266" t="11805"/>
          <a:stretch/>
        </p:blipFill>
        <p:spPr>
          <a:xfrm>
            <a:off x="6008914" y="2392268"/>
            <a:ext cx="5146766" cy="3102357"/>
          </a:xfrm>
          <a:prstGeom prst="rect">
            <a:avLst/>
          </a:prstGeom>
          <a:noFill/>
          <a:ln>
            <a:noFill/>
          </a:ln>
        </p:spPr>
      </p:pic>
      <p:cxnSp>
        <p:nvCxnSpPr>
          <p:cNvPr id="621" name="Google Shape;621;p78"/>
          <p:cNvCxnSpPr/>
          <p:nvPr/>
        </p:nvCxnSpPr>
        <p:spPr>
          <a:xfrm>
            <a:off x="7480662" y="3823058"/>
            <a:ext cx="2673532" cy="0"/>
          </a:xfrm>
          <a:prstGeom prst="straightConnector1">
            <a:avLst/>
          </a:prstGeom>
          <a:noFill/>
          <a:ln cap="flat" cmpd="sng" w="28575">
            <a:solidFill>
              <a:srgbClr val="AE350A"/>
            </a:solidFill>
            <a:prstDash val="solid"/>
            <a:round/>
            <a:headEnd len="sm" w="sm" type="none"/>
            <a:tailEnd len="med" w="med" type="triangle"/>
          </a:ln>
        </p:spPr>
      </p:cxnSp>
      <p:sp>
        <p:nvSpPr>
          <p:cNvPr id="622" name="Google Shape;622;p78"/>
          <p:cNvSpPr/>
          <p:nvPr/>
        </p:nvSpPr>
        <p:spPr>
          <a:xfrm>
            <a:off x="7937863" y="3500841"/>
            <a:ext cx="644434" cy="374469"/>
          </a:xfrm>
          <a:prstGeom prst="ellipse">
            <a:avLst/>
          </a:prstGeom>
          <a:no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79"/>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lang="en-US">
                <a:latin typeface="Times New Roman"/>
                <a:ea typeface="Times New Roman"/>
                <a:cs typeface="Times New Roman"/>
                <a:sym typeface="Times New Roman"/>
              </a:rPr>
              <a:t>特異度(specificity, SP)</a:t>
            </a:r>
            <a:endParaRPr/>
          </a:p>
        </p:txBody>
      </p:sp>
      <p:pic>
        <p:nvPicPr>
          <p:cNvPr id="628" name="Google Shape;628;p79"/>
          <p:cNvPicPr preferRelativeResize="0"/>
          <p:nvPr/>
        </p:nvPicPr>
        <p:blipFill rotWithShape="1">
          <a:blip r:embed="rId3">
            <a:alphaModFix/>
          </a:blip>
          <a:srcRect b="9974" l="6782" r="6266" t="11805"/>
          <a:stretch/>
        </p:blipFill>
        <p:spPr>
          <a:xfrm>
            <a:off x="531223" y="2392268"/>
            <a:ext cx="5146766" cy="3102357"/>
          </a:xfrm>
          <a:prstGeom prst="rect">
            <a:avLst/>
          </a:prstGeom>
          <a:noFill/>
          <a:ln>
            <a:noFill/>
          </a:ln>
        </p:spPr>
      </p:pic>
      <p:pic>
        <p:nvPicPr>
          <p:cNvPr id="629" name="Google Shape;629;p79"/>
          <p:cNvPicPr preferRelativeResize="0"/>
          <p:nvPr/>
        </p:nvPicPr>
        <p:blipFill rotWithShape="1">
          <a:blip r:embed="rId3">
            <a:alphaModFix/>
          </a:blip>
          <a:srcRect b="9974" l="6782" r="6266" t="11805"/>
          <a:stretch/>
        </p:blipFill>
        <p:spPr>
          <a:xfrm>
            <a:off x="6008914" y="2392268"/>
            <a:ext cx="5146766" cy="3102357"/>
          </a:xfrm>
          <a:prstGeom prst="rect">
            <a:avLst/>
          </a:prstGeom>
          <a:noFill/>
          <a:ln>
            <a:noFill/>
          </a:ln>
        </p:spPr>
      </p:pic>
      <p:sp>
        <p:nvSpPr>
          <p:cNvPr id="630" name="Google Shape;630;p79"/>
          <p:cNvSpPr/>
          <p:nvPr/>
        </p:nvSpPr>
        <p:spPr>
          <a:xfrm>
            <a:off x="1936143" y="3500841"/>
            <a:ext cx="2971136" cy="1445622"/>
          </a:xfrm>
          <a:prstGeom prst="roundRect">
            <a:avLst>
              <a:gd fmla="val 16667" name="adj"/>
            </a:avLst>
          </a:prstGeom>
          <a:no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cxnSp>
        <p:nvCxnSpPr>
          <p:cNvPr id="631" name="Google Shape;631;p79"/>
          <p:cNvCxnSpPr/>
          <p:nvPr/>
        </p:nvCxnSpPr>
        <p:spPr>
          <a:xfrm>
            <a:off x="2029097" y="3370217"/>
            <a:ext cx="2643052" cy="0"/>
          </a:xfrm>
          <a:prstGeom prst="straightConnector1">
            <a:avLst/>
          </a:prstGeom>
          <a:noFill/>
          <a:ln cap="flat" cmpd="sng" w="28575">
            <a:solidFill>
              <a:srgbClr val="AE350A"/>
            </a:solidFill>
            <a:prstDash val="solid"/>
            <a:round/>
            <a:headEnd len="sm" w="sm" type="none"/>
            <a:tailEnd len="sm" w="sm" type="none"/>
          </a:ln>
        </p:spPr>
      </p:cxnSp>
      <p:cxnSp>
        <p:nvCxnSpPr>
          <p:cNvPr id="632" name="Google Shape;632;p79"/>
          <p:cNvCxnSpPr/>
          <p:nvPr/>
        </p:nvCxnSpPr>
        <p:spPr>
          <a:xfrm>
            <a:off x="2211977" y="3370217"/>
            <a:ext cx="0" cy="1454332"/>
          </a:xfrm>
          <a:prstGeom prst="straightConnector1">
            <a:avLst/>
          </a:prstGeom>
          <a:noFill/>
          <a:ln cap="flat" cmpd="sng" w="28575">
            <a:solidFill>
              <a:srgbClr val="AE350A"/>
            </a:solidFill>
            <a:prstDash val="dash"/>
            <a:round/>
            <a:headEnd len="sm" w="sm" type="none"/>
            <a:tailEnd len="sm" w="sm" type="none"/>
          </a:ln>
        </p:spPr>
      </p:cxnSp>
      <p:cxnSp>
        <p:nvCxnSpPr>
          <p:cNvPr id="633" name="Google Shape;633;p79"/>
          <p:cNvCxnSpPr/>
          <p:nvPr/>
        </p:nvCxnSpPr>
        <p:spPr>
          <a:xfrm>
            <a:off x="7528560" y="3705497"/>
            <a:ext cx="2643052" cy="0"/>
          </a:xfrm>
          <a:prstGeom prst="straightConnector1">
            <a:avLst/>
          </a:prstGeom>
          <a:noFill/>
          <a:ln cap="flat" cmpd="sng" w="28575">
            <a:solidFill>
              <a:srgbClr val="AE350A"/>
            </a:solidFill>
            <a:prstDash val="solid"/>
            <a:round/>
            <a:headEnd len="sm" w="sm" type="none"/>
            <a:tailEnd len="sm" w="sm" type="none"/>
          </a:ln>
        </p:spPr>
      </p:cxnSp>
      <p:cxnSp>
        <p:nvCxnSpPr>
          <p:cNvPr id="634" name="Google Shape;634;p79"/>
          <p:cNvCxnSpPr/>
          <p:nvPr/>
        </p:nvCxnSpPr>
        <p:spPr>
          <a:xfrm>
            <a:off x="8286206" y="3317966"/>
            <a:ext cx="0" cy="1454332"/>
          </a:xfrm>
          <a:prstGeom prst="straightConnector1">
            <a:avLst/>
          </a:prstGeom>
          <a:noFill/>
          <a:ln cap="flat" cmpd="sng" w="28575">
            <a:solidFill>
              <a:srgbClr val="AE350A"/>
            </a:solidFill>
            <a:prstDash val="dash"/>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80"/>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just">
              <a:lnSpc>
                <a:spcPct val="170000"/>
              </a:lnSpc>
              <a:spcBef>
                <a:spcPts val="0"/>
              </a:spcBef>
              <a:spcAft>
                <a:spcPts val="0"/>
              </a:spcAft>
              <a:buClr>
                <a:schemeClr val="dk2"/>
              </a:buClr>
              <a:buSzPts val="3600"/>
              <a:buFont typeface="Times New Roman"/>
              <a:buNone/>
            </a:pPr>
            <a:r>
              <a:rPr lang="en-US" sz="3600">
                <a:latin typeface="Times New Roman"/>
                <a:ea typeface="Times New Roman"/>
                <a:cs typeface="Times New Roman"/>
                <a:sym typeface="Times New Roman"/>
              </a:rPr>
              <a:t>正預測值(positive predictive value, PPV)</a:t>
            </a:r>
            <a:endParaRPr sz="3600"/>
          </a:p>
        </p:txBody>
      </p:sp>
      <p:pic>
        <p:nvPicPr>
          <p:cNvPr id="640" name="Google Shape;640;p80"/>
          <p:cNvPicPr preferRelativeResize="0"/>
          <p:nvPr/>
        </p:nvPicPr>
        <p:blipFill rotWithShape="1">
          <a:blip r:embed="rId3">
            <a:alphaModFix/>
          </a:blip>
          <a:srcRect b="9974" l="6782" r="6266" t="11805"/>
          <a:stretch/>
        </p:blipFill>
        <p:spPr>
          <a:xfrm>
            <a:off x="531223" y="2392268"/>
            <a:ext cx="5146766" cy="3102357"/>
          </a:xfrm>
          <a:prstGeom prst="rect">
            <a:avLst/>
          </a:prstGeom>
          <a:noFill/>
          <a:ln>
            <a:noFill/>
          </a:ln>
        </p:spPr>
      </p:pic>
      <p:cxnSp>
        <p:nvCxnSpPr>
          <p:cNvPr id="641" name="Google Shape;641;p80"/>
          <p:cNvCxnSpPr/>
          <p:nvPr/>
        </p:nvCxnSpPr>
        <p:spPr>
          <a:xfrm flipH="1">
            <a:off x="2211977" y="3413760"/>
            <a:ext cx="17417" cy="1532709"/>
          </a:xfrm>
          <a:prstGeom prst="straightConnector1">
            <a:avLst/>
          </a:prstGeom>
          <a:noFill/>
          <a:ln cap="flat" cmpd="sng" w="28575">
            <a:solidFill>
              <a:srgbClr val="AE350A"/>
            </a:solidFill>
            <a:prstDash val="solid"/>
            <a:round/>
            <a:headEnd len="sm" w="sm" type="none"/>
            <a:tailEnd len="med" w="med" type="triangle"/>
          </a:ln>
        </p:spPr>
      </p:cxnSp>
      <p:sp>
        <p:nvSpPr>
          <p:cNvPr id="642" name="Google Shape;642;p80"/>
          <p:cNvSpPr/>
          <p:nvPr/>
        </p:nvSpPr>
        <p:spPr>
          <a:xfrm>
            <a:off x="1907177" y="3178626"/>
            <a:ext cx="644434" cy="374469"/>
          </a:xfrm>
          <a:prstGeom prst="ellipse">
            <a:avLst/>
          </a:prstGeom>
          <a:no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643" name="Google Shape;643;p80"/>
          <p:cNvPicPr preferRelativeResize="0"/>
          <p:nvPr/>
        </p:nvPicPr>
        <p:blipFill rotWithShape="1">
          <a:blip r:embed="rId3">
            <a:alphaModFix/>
          </a:blip>
          <a:srcRect b="9974" l="6782" r="6266" t="11805"/>
          <a:stretch/>
        </p:blipFill>
        <p:spPr>
          <a:xfrm>
            <a:off x="6008914" y="2392268"/>
            <a:ext cx="5146766" cy="3102357"/>
          </a:xfrm>
          <a:prstGeom prst="rect">
            <a:avLst/>
          </a:prstGeom>
          <a:noFill/>
          <a:ln>
            <a:noFill/>
          </a:ln>
        </p:spPr>
      </p:pic>
      <p:cxnSp>
        <p:nvCxnSpPr>
          <p:cNvPr id="644" name="Google Shape;644;p80"/>
          <p:cNvCxnSpPr/>
          <p:nvPr/>
        </p:nvCxnSpPr>
        <p:spPr>
          <a:xfrm>
            <a:off x="8260080" y="3178626"/>
            <a:ext cx="39189" cy="1767843"/>
          </a:xfrm>
          <a:prstGeom prst="straightConnector1">
            <a:avLst/>
          </a:prstGeom>
          <a:noFill/>
          <a:ln cap="flat" cmpd="sng" w="28575">
            <a:solidFill>
              <a:srgbClr val="AE350A"/>
            </a:solidFill>
            <a:prstDash val="solid"/>
            <a:round/>
            <a:headEnd len="sm" w="sm" type="none"/>
            <a:tailEnd len="med" w="med" type="triangle"/>
          </a:ln>
        </p:spPr>
      </p:cxnSp>
      <p:sp>
        <p:nvSpPr>
          <p:cNvPr id="645" name="Google Shape;645;p80"/>
          <p:cNvSpPr/>
          <p:nvPr/>
        </p:nvSpPr>
        <p:spPr>
          <a:xfrm>
            <a:off x="7937863" y="3500841"/>
            <a:ext cx="644434" cy="374469"/>
          </a:xfrm>
          <a:prstGeom prst="ellipse">
            <a:avLst/>
          </a:prstGeom>
          <a:no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4"/>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54"/>
          <p:cNvSpPr txBox="1"/>
          <p:nvPr>
            <p:ph idx="4294967295" type="title"/>
          </p:nvPr>
        </p:nvSpPr>
        <p:spPr>
          <a:xfrm>
            <a:off x="577516" y="-380164"/>
            <a:ext cx="10058400" cy="1449388"/>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rPr lang="en-US">
                <a:latin typeface="BiauKai"/>
                <a:ea typeface="BiauKai"/>
                <a:cs typeface="BiauKai"/>
                <a:sym typeface="BiauKai"/>
              </a:rPr>
              <a:t>大綱</a:t>
            </a:r>
            <a:endParaRPr>
              <a:latin typeface="BiauKai"/>
              <a:ea typeface="BiauKai"/>
              <a:cs typeface="BiauKai"/>
              <a:sym typeface="BiauKai"/>
            </a:endParaRPr>
          </a:p>
        </p:txBody>
      </p:sp>
      <p:sp>
        <p:nvSpPr>
          <p:cNvPr id="400" name="Google Shape;400;p54"/>
          <p:cNvSpPr txBox="1"/>
          <p:nvPr>
            <p:ph idx="4294967295" type="body"/>
          </p:nvPr>
        </p:nvSpPr>
        <p:spPr>
          <a:xfrm>
            <a:off x="906379" y="1322888"/>
            <a:ext cx="10058400" cy="5721601"/>
          </a:xfrm>
          <a:prstGeom prst="rect">
            <a:avLst/>
          </a:prstGeom>
          <a:noFill/>
          <a:ln>
            <a:noFill/>
          </a:ln>
        </p:spPr>
        <p:txBody>
          <a:bodyPr anchorCtr="0" anchor="t" bIns="45700" lIns="0" spcFirstLastPara="1" rIns="0" wrap="square" tIns="45700">
            <a:noAutofit/>
          </a:bodyPr>
          <a:lstStyle/>
          <a:p>
            <a:pPr indent="-152400" lvl="0" marL="90488" rtl="0" algn="l">
              <a:lnSpc>
                <a:spcPct val="90000"/>
              </a:lnSpc>
              <a:spcBef>
                <a:spcPts val="0"/>
              </a:spcBef>
              <a:spcAft>
                <a:spcPts val="0"/>
              </a:spcAft>
              <a:buSzPts val="2400"/>
              <a:buFont typeface="Noto Sans Symbols"/>
              <a:buChar char="🞐"/>
            </a:pPr>
            <a:r>
              <a:rPr lang="en-US" sz="2400">
                <a:latin typeface="Times New Roman"/>
                <a:ea typeface="Times New Roman"/>
                <a:cs typeface="Times New Roman"/>
                <a:sym typeface="Times New Roman"/>
              </a:rPr>
              <a:t>Sleep physiological signal and sleep scoring</a:t>
            </a:r>
            <a:endParaRPr/>
          </a:p>
          <a:p>
            <a:pPr indent="-152400" lvl="0" marL="90488" rtl="0" algn="l">
              <a:lnSpc>
                <a:spcPct val="90000"/>
              </a:lnSpc>
              <a:spcBef>
                <a:spcPts val="1400"/>
              </a:spcBef>
              <a:spcAft>
                <a:spcPts val="0"/>
              </a:spcAft>
              <a:buSzPts val="2400"/>
              <a:buFont typeface="Noto Sans Symbols"/>
              <a:buChar char="🞐"/>
            </a:pPr>
            <a:r>
              <a:rPr lang="en-US" sz="2400">
                <a:latin typeface="Times New Roman"/>
                <a:ea typeface="Times New Roman"/>
                <a:cs typeface="Times New Roman"/>
                <a:sym typeface="Times New Roman"/>
              </a:rPr>
              <a:t>Machine learning based method</a:t>
            </a:r>
            <a:endParaRPr/>
          </a:p>
          <a:p>
            <a:pPr indent="-182563" lvl="1" marL="382588" rtl="0" algn="l">
              <a:lnSpc>
                <a:spcPct val="90000"/>
              </a:lnSpc>
              <a:spcBef>
                <a:spcPts val="400"/>
              </a:spcBef>
              <a:spcAft>
                <a:spcPts val="0"/>
              </a:spcAft>
              <a:buSzPts val="2200"/>
              <a:buFont typeface="Noto Sans Symbols"/>
              <a:buChar char="🞐"/>
            </a:pPr>
            <a:r>
              <a:rPr lang="en-US" sz="2200">
                <a:latin typeface="Times New Roman"/>
                <a:ea typeface="Times New Roman"/>
                <a:cs typeface="Times New Roman"/>
                <a:sym typeface="Times New Roman"/>
              </a:rPr>
              <a:t>Rule-based method (decision tree)</a:t>
            </a:r>
            <a:endParaRPr/>
          </a:p>
          <a:p>
            <a:pPr indent="-182563" lvl="1" marL="382588" rtl="0" algn="l">
              <a:lnSpc>
                <a:spcPct val="90000"/>
              </a:lnSpc>
              <a:spcBef>
                <a:spcPts val="600"/>
              </a:spcBef>
              <a:spcAft>
                <a:spcPts val="0"/>
              </a:spcAft>
              <a:buSzPts val="2200"/>
              <a:buFont typeface="Noto Sans Symbols"/>
              <a:buChar char="🞐"/>
            </a:pPr>
            <a:r>
              <a:rPr lang="en-US" sz="2200">
                <a:latin typeface="Times New Roman"/>
                <a:ea typeface="Times New Roman"/>
                <a:cs typeface="Times New Roman"/>
                <a:sym typeface="Times New Roman"/>
              </a:rPr>
              <a:t>Combination of expert knowledge and a genetic fuzzy inference system</a:t>
            </a:r>
            <a:endParaRPr sz="2200">
              <a:latin typeface="Times New Roman"/>
              <a:ea typeface="Times New Roman"/>
              <a:cs typeface="Times New Roman"/>
              <a:sym typeface="Times New Roman"/>
            </a:endParaRPr>
          </a:p>
          <a:p>
            <a:pPr indent="-182563" lvl="1" marL="382588" rtl="0" algn="l">
              <a:lnSpc>
                <a:spcPct val="90000"/>
              </a:lnSpc>
              <a:spcBef>
                <a:spcPts val="600"/>
              </a:spcBef>
              <a:spcAft>
                <a:spcPts val="0"/>
              </a:spcAft>
              <a:buSzPts val="2200"/>
              <a:buFont typeface="Noto Sans Symbols"/>
              <a:buChar char="🞐"/>
            </a:pPr>
            <a:r>
              <a:rPr lang="en-US" sz="2200">
                <a:latin typeface="Times New Roman"/>
                <a:ea typeface="Times New Roman"/>
                <a:cs typeface="Times New Roman"/>
                <a:sym typeface="Times New Roman"/>
              </a:rPr>
              <a:t>Human-Computer Collaborative based method</a:t>
            </a:r>
            <a:endParaRPr/>
          </a:p>
          <a:p>
            <a:pPr indent="0" lvl="0" marL="90488" rtl="0" algn="l">
              <a:lnSpc>
                <a:spcPct val="90000"/>
              </a:lnSpc>
              <a:spcBef>
                <a:spcPts val="1600"/>
              </a:spcBef>
              <a:spcAft>
                <a:spcPts val="0"/>
              </a:spcAft>
              <a:buSzPts val="2400"/>
              <a:buFont typeface="Noto Sans Symbols"/>
              <a:buNone/>
            </a:pPr>
            <a:r>
              <a:t/>
            </a:r>
            <a:endParaRPr sz="2400">
              <a:latin typeface="Times New Roman"/>
              <a:ea typeface="Times New Roman"/>
              <a:cs typeface="Times New Roman"/>
              <a:sym typeface="Times New Roman"/>
            </a:endParaRPr>
          </a:p>
          <a:p>
            <a:pPr indent="-152400" lvl="0" marL="90488" rtl="0" algn="l">
              <a:lnSpc>
                <a:spcPct val="90000"/>
              </a:lnSpc>
              <a:spcBef>
                <a:spcPts val="1400"/>
              </a:spcBef>
              <a:spcAft>
                <a:spcPts val="0"/>
              </a:spcAft>
              <a:buSzPts val="2400"/>
              <a:buFont typeface="Noto Sans Symbols"/>
              <a:buChar char="🞐"/>
            </a:pPr>
            <a:r>
              <a:rPr lang="en-US" sz="2400">
                <a:latin typeface="Times New Roman"/>
                <a:ea typeface="Times New Roman"/>
                <a:cs typeface="Times New Roman"/>
                <a:sym typeface="Times New Roman"/>
              </a:rPr>
              <a:t>Deep learning based method</a:t>
            </a:r>
            <a:endParaRPr/>
          </a:p>
          <a:p>
            <a:pPr indent="-182563" lvl="1" marL="382588" rtl="0" algn="l">
              <a:lnSpc>
                <a:spcPct val="90000"/>
              </a:lnSpc>
              <a:spcBef>
                <a:spcPts val="400"/>
              </a:spcBef>
              <a:spcAft>
                <a:spcPts val="0"/>
              </a:spcAft>
              <a:buSzPts val="2400"/>
              <a:buChar char="◦"/>
            </a:pPr>
            <a:r>
              <a:rPr lang="en-US" sz="2400">
                <a:latin typeface="Times New Roman"/>
                <a:ea typeface="Times New Roman"/>
                <a:cs typeface="Times New Roman"/>
                <a:sym typeface="Times New Roman"/>
              </a:rPr>
              <a:t>Bidirectional Long Short-Term Memory (Bi-LSTM) based method</a:t>
            </a:r>
            <a:endParaRPr/>
          </a:p>
          <a:p>
            <a:pPr indent="-182563" lvl="1" marL="382588" rtl="0" algn="l">
              <a:lnSpc>
                <a:spcPct val="90000"/>
              </a:lnSpc>
              <a:spcBef>
                <a:spcPts val="600"/>
              </a:spcBef>
              <a:spcAft>
                <a:spcPts val="0"/>
              </a:spcAft>
              <a:buSzPts val="2400"/>
              <a:buChar char="◦"/>
            </a:pPr>
            <a:r>
              <a:rPr lang="en-US" sz="2400">
                <a:latin typeface="Times New Roman"/>
                <a:ea typeface="Times New Roman"/>
                <a:cs typeface="Times New Roman"/>
                <a:sym typeface="Times New Roman"/>
              </a:rPr>
              <a:t>1D Convolutional Neural Network (CNN) based method</a:t>
            </a:r>
            <a:endParaRPr/>
          </a:p>
          <a:p>
            <a:pPr indent="-182563" lvl="1" marL="382588" rtl="0" algn="l">
              <a:lnSpc>
                <a:spcPct val="90000"/>
              </a:lnSpc>
              <a:spcBef>
                <a:spcPts val="600"/>
              </a:spcBef>
              <a:spcAft>
                <a:spcPts val="0"/>
              </a:spcAft>
              <a:buSzPts val="2400"/>
              <a:buChar char="◦"/>
            </a:pPr>
            <a:r>
              <a:rPr lang="en-US" sz="2400">
                <a:latin typeface="Times New Roman"/>
                <a:ea typeface="Times New Roman"/>
                <a:cs typeface="Times New Roman"/>
                <a:sym typeface="Times New Roman"/>
              </a:rPr>
              <a:t>2D CNN solution based method</a:t>
            </a:r>
            <a:endParaRPr sz="2400">
              <a:latin typeface="Times New Roman"/>
              <a:ea typeface="Times New Roman"/>
              <a:cs typeface="Times New Roman"/>
              <a:sym typeface="Times New Roman"/>
            </a:endParaRPr>
          </a:p>
          <a:p>
            <a:pPr indent="-152400" lvl="0" marL="90488" rtl="0" algn="l">
              <a:lnSpc>
                <a:spcPct val="90000"/>
              </a:lnSpc>
              <a:spcBef>
                <a:spcPts val="1600"/>
              </a:spcBef>
              <a:spcAft>
                <a:spcPts val="0"/>
              </a:spcAft>
              <a:buSzPts val="2400"/>
              <a:buFont typeface="Noto Sans Symbols"/>
              <a:buChar char="🞐"/>
            </a:pPr>
            <a:r>
              <a:rPr lang="en-US" sz="2400">
                <a:latin typeface="Times New Roman"/>
                <a:ea typeface="Times New Roman"/>
                <a:cs typeface="Times New Roman"/>
                <a:sym typeface="Times New Roman"/>
              </a:rPr>
              <a:t>Introduce my tool for deep learning (Matlab)</a:t>
            </a:r>
            <a:endParaRPr sz="24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pic>
        <p:nvPicPr>
          <p:cNvPr id="650" name="Google Shape;650;p81"/>
          <p:cNvPicPr preferRelativeResize="0"/>
          <p:nvPr/>
        </p:nvPicPr>
        <p:blipFill rotWithShape="1">
          <a:blip r:embed="rId3">
            <a:alphaModFix/>
          </a:blip>
          <a:srcRect b="0" l="0" r="0" t="0"/>
          <a:stretch/>
        </p:blipFill>
        <p:spPr>
          <a:xfrm>
            <a:off x="198521" y="2099748"/>
            <a:ext cx="11923647" cy="3058542"/>
          </a:xfrm>
          <a:prstGeom prst="rect">
            <a:avLst/>
          </a:prstGeom>
          <a:noFill/>
          <a:ln>
            <a:noFill/>
          </a:ln>
        </p:spPr>
      </p:pic>
      <p:sp>
        <p:nvSpPr>
          <p:cNvPr id="651" name="Google Shape;651;p81"/>
          <p:cNvSpPr/>
          <p:nvPr/>
        </p:nvSpPr>
        <p:spPr>
          <a:xfrm>
            <a:off x="10729647" y="4113310"/>
            <a:ext cx="706368" cy="428611"/>
          </a:xfrm>
          <a:prstGeom prst="rect">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cxnSp>
        <p:nvCxnSpPr>
          <p:cNvPr id="652" name="Google Shape;652;p81"/>
          <p:cNvCxnSpPr/>
          <p:nvPr/>
        </p:nvCxnSpPr>
        <p:spPr>
          <a:xfrm flipH="1" rot="10800000">
            <a:off x="4544612" y="2559857"/>
            <a:ext cx="1059083" cy="5788"/>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82"/>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Libre Franklin"/>
              <a:buNone/>
            </a:pPr>
            <a:r>
              <a:t/>
            </a:r>
            <a:endParaRPr/>
          </a:p>
        </p:txBody>
      </p:sp>
      <p:sp>
        <p:nvSpPr>
          <p:cNvPr id="658" name="Google Shape;658;p82"/>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Autofit/>
          </a:bodyPr>
          <a:lstStyle/>
          <a:p>
            <a:pPr indent="-133985" lvl="0" marL="274320" rtl="0" algn="l">
              <a:spcBef>
                <a:spcPts val="0"/>
              </a:spcBef>
              <a:spcAft>
                <a:spcPts val="0"/>
              </a:spcAft>
              <a:buSzPts val="2210"/>
              <a:buNone/>
            </a:pPr>
            <a:r>
              <a:t/>
            </a:r>
            <a:endParaRPr/>
          </a:p>
        </p:txBody>
      </p:sp>
      <p:pic>
        <p:nvPicPr>
          <p:cNvPr id="659" name="Google Shape;659;p82"/>
          <p:cNvPicPr preferRelativeResize="0"/>
          <p:nvPr/>
        </p:nvPicPr>
        <p:blipFill rotWithShape="1">
          <a:blip r:embed="rId3">
            <a:alphaModFix/>
          </a:blip>
          <a:srcRect b="0" l="0" r="0" t="0"/>
          <a:stretch/>
        </p:blipFill>
        <p:spPr>
          <a:xfrm>
            <a:off x="486487" y="378557"/>
            <a:ext cx="11467317" cy="5578106"/>
          </a:xfrm>
          <a:prstGeom prst="rect">
            <a:avLst/>
          </a:prstGeom>
          <a:noFill/>
          <a:ln>
            <a:noFill/>
          </a:ln>
        </p:spPr>
      </p:pic>
      <p:sp>
        <p:nvSpPr>
          <p:cNvPr id="660" name="Google Shape;660;p82"/>
          <p:cNvSpPr/>
          <p:nvPr/>
        </p:nvSpPr>
        <p:spPr>
          <a:xfrm>
            <a:off x="486487" y="5055326"/>
            <a:ext cx="10869490" cy="648788"/>
          </a:xfrm>
          <a:prstGeom prst="rect">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cxnSp>
        <p:nvCxnSpPr>
          <p:cNvPr id="661" name="Google Shape;661;p82"/>
          <p:cNvCxnSpPr/>
          <p:nvPr/>
        </p:nvCxnSpPr>
        <p:spPr>
          <a:xfrm flipH="1" rot="10800000">
            <a:off x="486487" y="792866"/>
            <a:ext cx="1313376" cy="5787"/>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83"/>
          <p:cNvSpPr txBox="1"/>
          <p:nvPr>
            <p:ph idx="1" type="subTitle"/>
          </p:nvPr>
        </p:nvSpPr>
        <p:spPr>
          <a:xfrm>
            <a:off x="1727200" y="3200400"/>
            <a:ext cx="8534400" cy="1600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210"/>
              <a:buNone/>
            </a:pPr>
            <a:r>
              <a:t/>
            </a:r>
            <a:endParaRPr/>
          </a:p>
        </p:txBody>
      </p:sp>
      <p:sp>
        <p:nvSpPr>
          <p:cNvPr id="667" name="Google Shape;667;p83"/>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Clr>
                <a:srgbClr val="FFFFFF"/>
              </a:buClr>
              <a:buSzPts val="4800"/>
              <a:buFont typeface="Times New Roman"/>
              <a:buNone/>
            </a:pPr>
            <a:r>
              <a:rPr lang="en-US" sz="4800">
                <a:latin typeface="Times New Roman"/>
                <a:ea typeface="Times New Roman"/>
                <a:cs typeface="Times New Roman"/>
                <a:sym typeface="Times New Roman"/>
              </a:rPr>
              <a:t>Combination of expert knowledge and a genetic fuzzy inference system</a:t>
            </a:r>
            <a:endParaRPr sz="4800"/>
          </a:p>
        </p:txBody>
      </p:sp>
      <p:sp>
        <p:nvSpPr>
          <p:cNvPr id="668" name="Google Shape;668;p83"/>
          <p:cNvSpPr/>
          <p:nvPr/>
        </p:nvSpPr>
        <p:spPr>
          <a:xfrm>
            <a:off x="566971" y="5613089"/>
            <a:ext cx="11264569" cy="92333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Sheng-Fu Liang, </a:t>
            </a:r>
            <a:r>
              <a:rPr lang="en-US" sz="1800" u="sng">
                <a:solidFill>
                  <a:schemeClr val="dk1"/>
                </a:solidFill>
                <a:latin typeface="Times New Roman"/>
                <a:ea typeface="Times New Roman"/>
                <a:cs typeface="Times New Roman"/>
                <a:sym typeface="Times New Roman"/>
              </a:rPr>
              <a:t>Chih-En Kuo</a:t>
            </a:r>
            <a:r>
              <a:rPr lang="en-US" sz="1800">
                <a:solidFill>
                  <a:schemeClr val="dk1"/>
                </a:solidFill>
                <a:latin typeface="Times New Roman"/>
                <a:ea typeface="Times New Roman"/>
                <a:cs typeface="Times New Roman"/>
                <a:sym typeface="Times New Roman"/>
              </a:rPr>
              <a:t>, Fu-Zen Shaw, Ying-Huang Chen, Chia-Hu Hsu,and Jyun-Yu Chen, “Combination of Expert Knowledge and a Genetic Fuzzy Inference System for Automatic Sleep Staging,” </a:t>
            </a:r>
            <a:r>
              <a:rPr i="1" lang="en-US" sz="1800">
                <a:solidFill>
                  <a:schemeClr val="dk1"/>
                </a:solidFill>
                <a:latin typeface="Times New Roman"/>
                <a:ea typeface="Times New Roman"/>
                <a:cs typeface="Times New Roman"/>
                <a:sym typeface="Times New Roman"/>
              </a:rPr>
              <a:t>IEEE Trans. on Biomedical Engineering</a:t>
            </a:r>
            <a:r>
              <a:rPr lang="en-US" sz="1800">
                <a:solidFill>
                  <a:schemeClr val="dk1"/>
                </a:solidFill>
                <a:latin typeface="Times New Roman"/>
                <a:ea typeface="Times New Roman"/>
                <a:cs typeface="Times New Roman"/>
                <a:sym typeface="Times New Roman"/>
              </a:rPr>
              <a:t>, vol 63(10), pp. 2108-2118, 2016.(citation: 12, SCI, IF=4.491)</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84"/>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1"/>
              </a:buClr>
              <a:buSzPts val="4000"/>
              <a:buFont typeface="BiauKai"/>
              <a:buNone/>
            </a:pPr>
            <a:r>
              <a:rPr lang="en-US">
                <a:solidFill>
                  <a:schemeClr val="dk1"/>
                </a:solidFill>
                <a:latin typeface="BiauKai"/>
                <a:ea typeface="BiauKai"/>
                <a:cs typeface="BiauKai"/>
                <a:sym typeface="BiauKai"/>
              </a:rPr>
              <a:t>法則式 (決策樹)方法的缺點</a:t>
            </a:r>
            <a:endParaRPr/>
          </a:p>
        </p:txBody>
      </p:sp>
      <p:grpSp>
        <p:nvGrpSpPr>
          <p:cNvPr id="675" name="Google Shape;675;p84"/>
          <p:cNvGrpSpPr/>
          <p:nvPr/>
        </p:nvGrpSpPr>
        <p:grpSpPr>
          <a:xfrm>
            <a:off x="1691878" y="3194415"/>
            <a:ext cx="8976122" cy="3139519"/>
            <a:chOff x="0" y="2058644"/>
            <a:chExt cx="11968163" cy="4186025"/>
          </a:xfrm>
        </p:grpSpPr>
        <p:pic>
          <p:nvPicPr>
            <p:cNvPr id="676" name="Google Shape;676;p84"/>
            <p:cNvPicPr preferRelativeResize="0"/>
            <p:nvPr/>
          </p:nvPicPr>
          <p:blipFill rotWithShape="1">
            <a:blip r:embed="rId3">
              <a:alphaModFix/>
            </a:blip>
            <a:srcRect b="0" l="0" r="0" t="0"/>
            <a:stretch/>
          </p:blipFill>
          <p:spPr>
            <a:xfrm>
              <a:off x="5591269" y="2058644"/>
              <a:ext cx="6376894" cy="4100400"/>
            </a:xfrm>
            <a:prstGeom prst="rect">
              <a:avLst/>
            </a:prstGeom>
            <a:noFill/>
            <a:ln>
              <a:noFill/>
            </a:ln>
          </p:spPr>
        </p:pic>
        <p:pic>
          <p:nvPicPr>
            <p:cNvPr id="677" name="Google Shape;677;p84"/>
            <p:cNvPicPr preferRelativeResize="0"/>
            <p:nvPr/>
          </p:nvPicPr>
          <p:blipFill rotWithShape="1">
            <a:blip r:embed="rId4">
              <a:alphaModFix/>
            </a:blip>
            <a:srcRect b="0" l="0" r="0" t="0"/>
            <a:stretch/>
          </p:blipFill>
          <p:spPr>
            <a:xfrm>
              <a:off x="0" y="2071395"/>
              <a:ext cx="6403726" cy="4100400"/>
            </a:xfrm>
            <a:prstGeom prst="rect">
              <a:avLst/>
            </a:prstGeom>
            <a:noFill/>
            <a:ln>
              <a:noFill/>
            </a:ln>
          </p:spPr>
        </p:pic>
        <p:sp>
          <p:nvSpPr>
            <p:cNvPr id="678" name="Google Shape;678;p84"/>
            <p:cNvSpPr/>
            <p:nvPr/>
          </p:nvSpPr>
          <p:spPr>
            <a:xfrm>
              <a:off x="6691204" y="3014108"/>
              <a:ext cx="643467" cy="406400"/>
            </a:xfrm>
            <a:prstGeom prst="roundRect">
              <a:avLst>
                <a:gd fmla="val 16667" name="adj"/>
              </a:avLst>
            </a:prstGeom>
            <a:solidFill>
              <a:schemeClr val="accent4"/>
            </a:solidFill>
            <a:ln cap="flat" cmpd="sng" w="12700">
              <a:solidFill>
                <a:srgbClr val="6C47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Calibri"/>
                  <a:ea typeface="Calibri"/>
                  <a:cs typeface="Calibri"/>
                  <a:sym typeface="Calibri"/>
                </a:rPr>
                <a:t>N2</a:t>
              </a:r>
              <a:endParaRPr sz="1350">
                <a:solidFill>
                  <a:schemeClr val="lt1"/>
                </a:solidFill>
                <a:latin typeface="Calibri"/>
                <a:ea typeface="Calibri"/>
                <a:cs typeface="Calibri"/>
                <a:sym typeface="Calibri"/>
              </a:endParaRPr>
            </a:p>
          </p:txBody>
        </p:sp>
        <p:sp>
          <p:nvSpPr>
            <p:cNvPr id="679" name="Google Shape;679;p84"/>
            <p:cNvSpPr/>
            <p:nvPr/>
          </p:nvSpPr>
          <p:spPr>
            <a:xfrm>
              <a:off x="10518369" y="3014108"/>
              <a:ext cx="643467" cy="406400"/>
            </a:xfrm>
            <a:prstGeom prst="roundRect">
              <a:avLst>
                <a:gd fmla="val 16667" name="adj"/>
              </a:avLst>
            </a:prstGeom>
            <a:solidFill>
              <a:schemeClr val="accent1"/>
            </a:solid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Calibri"/>
                  <a:ea typeface="Calibri"/>
                  <a:cs typeface="Calibri"/>
                  <a:sym typeface="Calibri"/>
                </a:rPr>
                <a:t>N1</a:t>
              </a:r>
              <a:endParaRPr sz="1350">
                <a:solidFill>
                  <a:schemeClr val="lt1"/>
                </a:solidFill>
                <a:latin typeface="Calibri"/>
                <a:ea typeface="Calibri"/>
                <a:cs typeface="Calibri"/>
                <a:sym typeface="Calibri"/>
              </a:endParaRPr>
            </a:p>
          </p:txBody>
        </p:sp>
        <p:sp>
          <p:nvSpPr>
            <p:cNvPr id="680" name="Google Shape;680;p84"/>
            <p:cNvSpPr/>
            <p:nvPr/>
          </p:nvSpPr>
          <p:spPr>
            <a:xfrm>
              <a:off x="1094472" y="3027275"/>
              <a:ext cx="643467" cy="406400"/>
            </a:xfrm>
            <a:prstGeom prst="roundRect">
              <a:avLst>
                <a:gd fmla="val 16667" name="adj"/>
              </a:avLst>
            </a:prstGeom>
            <a:solidFill>
              <a:schemeClr val="accent4"/>
            </a:solidFill>
            <a:ln cap="flat" cmpd="sng" w="12700">
              <a:solidFill>
                <a:srgbClr val="6C47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Calibri"/>
                  <a:ea typeface="Calibri"/>
                  <a:cs typeface="Calibri"/>
                  <a:sym typeface="Calibri"/>
                </a:rPr>
                <a:t>N2</a:t>
              </a:r>
              <a:endParaRPr sz="1350">
                <a:solidFill>
                  <a:schemeClr val="lt1"/>
                </a:solidFill>
                <a:latin typeface="Calibri"/>
                <a:ea typeface="Calibri"/>
                <a:cs typeface="Calibri"/>
                <a:sym typeface="Calibri"/>
              </a:endParaRPr>
            </a:p>
          </p:txBody>
        </p:sp>
        <p:sp>
          <p:nvSpPr>
            <p:cNvPr id="681" name="Google Shape;681;p84"/>
            <p:cNvSpPr/>
            <p:nvPr/>
          </p:nvSpPr>
          <p:spPr>
            <a:xfrm>
              <a:off x="4927100" y="3027275"/>
              <a:ext cx="643467" cy="406400"/>
            </a:xfrm>
            <a:prstGeom prst="roundRect">
              <a:avLst>
                <a:gd fmla="val 16667" name="adj"/>
              </a:avLst>
            </a:prstGeom>
            <a:solidFill>
              <a:schemeClr val="accent1"/>
            </a:solid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Calibri"/>
                  <a:ea typeface="Calibri"/>
                  <a:cs typeface="Calibri"/>
                  <a:sym typeface="Calibri"/>
                </a:rPr>
                <a:t>N1</a:t>
              </a:r>
              <a:endParaRPr sz="1350">
                <a:solidFill>
                  <a:schemeClr val="lt1"/>
                </a:solidFill>
                <a:latin typeface="Calibri"/>
                <a:ea typeface="Calibri"/>
                <a:cs typeface="Calibri"/>
                <a:sym typeface="Calibri"/>
              </a:endParaRPr>
            </a:p>
          </p:txBody>
        </p:sp>
        <p:sp>
          <p:nvSpPr>
            <p:cNvPr id="682" name="Google Shape;682;p84"/>
            <p:cNvSpPr txBox="1"/>
            <p:nvPr/>
          </p:nvSpPr>
          <p:spPr>
            <a:xfrm>
              <a:off x="10995198" y="2454171"/>
              <a:ext cx="378736" cy="40010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675">
                  <a:solidFill>
                    <a:schemeClr val="dk1"/>
                  </a:solidFill>
                  <a:latin typeface="Calibri"/>
                  <a:ea typeface="Calibri"/>
                  <a:cs typeface="Calibri"/>
                  <a:sym typeface="Calibri"/>
                </a:rPr>
                <a:t>N1</a:t>
              </a:r>
              <a:endParaRPr/>
            </a:p>
            <a:p>
              <a:pPr indent="0" lvl="0" marL="0" marR="0" rtl="0" algn="l">
                <a:spcBef>
                  <a:spcPts val="0"/>
                </a:spcBef>
                <a:spcAft>
                  <a:spcPts val="0"/>
                </a:spcAft>
                <a:buNone/>
              </a:pPr>
              <a:r>
                <a:rPr lang="en-US" sz="675">
                  <a:solidFill>
                    <a:schemeClr val="dk1"/>
                  </a:solidFill>
                  <a:latin typeface="Calibri"/>
                  <a:ea typeface="Calibri"/>
                  <a:cs typeface="Calibri"/>
                  <a:sym typeface="Calibri"/>
                </a:rPr>
                <a:t>N2</a:t>
              </a:r>
              <a:endParaRPr sz="675">
                <a:solidFill>
                  <a:schemeClr val="dk1"/>
                </a:solidFill>
                <a:latin typeface="Calibri"/>
                <a:ea typeface="Calibri"/>
                <a:cs typeface="Calibri"/>
                <a:sym typeface="Calibri"/>
              </a:endParaRPr>
            </a:p>
          </p:txBody>
        </p:sp>
        <p:sp>
          <p:nvSpPr>
            <p:cNvPr id="683" name="Google Shape;683;p84"/>
            <p:cNvSpPr txBox="1"/>
            <p:nvPr/>
          </p:nvSpPr>
          <p:spPr>
            <a:xfrm>
              <a:off x="5467588" y="2467337"/>
              <a:ext cx="378736" cy="40010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675">
                  <a:solidFill>
                    <a:schemeClr val="dk1"/>
                  </a:solidFill>
                  <a:latin typeface="Calibri"/>
                  <a:ea typeface="Calibri"/>
                  <a:cs typeface="Calibri"/>
                  <a:sym typeface="Calibri"/>
                </a:rPr>
                <a:t>N1</a:t>
              </a:r>
              <a:endParaRPr/>
            </a:p>
            <a:p>
              <a:pPr indent="0" lvl="0" marL="0" marR="0" rtl="0" algn="l">
                <a:spcBef>
                  <a:spcPts val="0"/>
                </a:spcBef>
                <a:spcAft>
                  <a:spcPts val="0"/>
                </a:spcAft>
                <a:buNone/>
              </a:pPr>
              <a:r>
                <a:rPr lang="en-US" sz="675">
                  <a:solidFill>
                    <a:schemeClr val="dk1"/>
                  </a:solidFill>
                  <a:latin typeface="Calibri"/>
                  <a:ea typeface="Calibri"/>
                  <a:cs typeface="Calibri"/>
                  <a:sym typeface="Calibri"/>
                </a:rPr>
                <a:t>N2</a:t>
              </a:r>
              <a:endParaRPr sz="675">
                <a:solidFill>
                  <a:schemeClr val="dk1"/>
                </a:solidFill>
                <a:latin typeface="Calibri"/>
                <a:ea typeface="Calibri"/>
                <a:cs typeface="Calibri"/>
                <a:sym typeface="Calibri"/>
              </a:endParaRPr>
            </a:p>
          </p:txBody>
        </p:sp>
        <p:sp>
          <p:nvSpPr>
            <p:cNvPr id="684" name="Google Shape;684;p84"/>
            <p:cNvSpPr txBox="1"/>
            <p:nvPr/>
          </p:nvSpPr>
          <p:spPr>
            <a:xfrm>
              <a:off x="5953384" y="2140669"/>
              <a:ext cx="5704360" cy="40010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50">
                  <a:solidFill>
                    <a:schemeClr val="dk1"/>
                  </a:solidFill>
                  <a:latin typeface="Calibri"/>
                  <a:ea typeface="Calibri"/>
                  <a:cs typeface="Calibri"/>
                  <a:sym typeface="Calibri"/>
                </a:rPr>
                <a:t>Feature 12: Std (fre.) E</a:t>
              </a:r>
              <a:endParaRPr sz="2400">
                <a:solidFill>
                  <a:schemeClr val="dk1"/>
                </a:solidFill>
                <a:latin typeface="Calibri"/>
                <a:ea typeface="Calibri"/>
                <a:cs typeface="Calibri"/>
                <a:sym typeface="Calibri"/>
              </a:endParaRPr>
            </a:p>
          </p:txBody>
        </p:sp>
        <p:sp>
          <p:nvSpPr>
            <p:cNvPr id="685" name="Google Shape;685;p84"/>
            <p:cNvSpPr txBox="1"/>
            <p:nvPr/>
          </p:nvSpPr>
          <p:spPr>
            <a:xfrm>
              <a:off x="1725705" y="2163975"/>
              <a:ext cx="2589855" cy="40010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50">
                  <a:solidFill>
                    <a:schemeClr val="dk1"/>
                  </a:solidFill>
                  <a:latin typeface="Calibri"/>
                  <a:ea typeface="Calibri"/>
                  <a:cs typeface="Calibri"/>
                  <a:sym typeface="Calibri"/>
                </a:rPr>
                <a:t>Feature 11: Mean (fre.) E</a:t>
              </a:r>
              <a:endParaRPr sz="2400">
                <a:solidFill>
                  <a:schemeClr val="dk1"/>
                </a:solidFill>
                <a:latin typeface="Calibri"/>
                <a:ea typeface="Calibri"/>
                <a:cs typeface="Calibri"/>
                <a:sym typeface="Calibri"/>
              </a:endParaRPr>
            </a:p>
          </p:txBody>
        </p:sp>
        <p:sp>
          <p:nvSpPr>
            <p:cNvPr id="686" name="Google Shape;686;p84"/>
            <p:cNvSpPr txBox="1"/>
            <p:nvPr/>
          </p:nvSpPr>
          <p:spPr>
            <a:xfrm rot="-5400000">
              <a:off x="5619120" y="3851992"/>
              <a:ext cx="7591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epoch</a:t>
              </a:r>
              <a:endParaRPr sz="1200">
                <a:solidFill>
                  <a:schemeClr val="dk1"/>
                </a:solidFill>
                <a:latin typeface="Calibri"/>
                <a:ea typeface="Calibri"/>
                <a:cs typeface="Calibri"/>
                <a:sym typeface="Calibri"/>
              </a:endParaRPr>
            </a:p>
          </p:txBody>
        </p:sp>
        <p:sp>
          <p:nvSpPr>
            <p:cNvPr id="687" name="Google Shape;687;p84"/>
            <p:cNvSpPr txBox="1"/>
            <p:nvPr/>
          </p:nvSpPr>
          <p:spPr>
            <a:xfrm rot="-5400000">
              <a:off x="-26747" y="3836604"/>
              <a:ext cx="825440" cy="400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50">
                  <a:solidFill>
                    <a:schemeClr val="dk1"/>
                  </a:solidFill>
                  <a:latin typeface="Calibri"/>
                  <a:ea typeface="Calibri"/>
                  <a:cs typeface="Calibri"/>
                  <a:sym typeface="Calibri"/>
                </a:rPr>
                <a:t>epoch</a:t>
              </a:r>
              <a:endParaRPr sz="1350">
                <a:solidFill>
                  <a:schemeClr val="dk1"/>
                </a:solidFill>
                <a:latin typeface="Calibri"/>
                <a:ea typeface="Calibri"/>
                <a:cs typeface="Calibri"/>
                <a:sym typeface="Calibri"/>
              </a:endParaRPr>
            </a:p>
          </p:txBody>
        </p:sp>
        <p:sp>
          <p:nvSpPr>
            <p:cNvPr id="688" name="Google Shape;688;p84"/>
            <p:cNvSpPr txBox="1"/>
            <p:nvPr/>
          </p:nvSpPr>
          <p:spPr>
            <a:xfrm>
              <a:off x="7687136" y="5871308"/>
              <a:ext cx="15715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Value of feature</a:t>
              </a:r>
              <a:endParaRPr sz="1350">
                <a:solidFill>
                  <a:schemeClr val="dk1"/>
                </a:solidFill>
                <a:latin typeface="Calibri"/>
                <a:ea typeface="Calibri"/>
                <a:cs typeface="Calibri"/>
                <a:sym typeface="Calibri"/>
              </a:endParaRPr>
            </a:p>
          </p:txBody>
        </p:sp>
        <p:sp>
          <p:nvSpPr>
            <p:cNvPr id="689" name="Google Shape;689;p84"/>
            <p:cNvSpPr txBox="1"/>
            <p:nvPr/>
          </p:nvSpPr>
          <p:spPr>
            <a:xfrm>
              <a:off x="1957043" y="5875337"/>
              <a:ext cx="15715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Value of feature</a:t>
              </a:r>
              <a:endParaRPr sz="1350">
                <a:solidFill>
                  <a:schemeClr val="dk1"/>
                </a:solidFill>
                <a:latin typeface="Calibri"/>
                <a:ea typeface="Calibri"/>
                <a:cs typeface="Calibri"/>
                <a:sym typeface="Calibri"/>
              </a:endParaRPr>
            </a:p>
          </p:txBody>
        </p:sp>
      </p:grpSp>
      <p:cxnSp>
        <p:nvCxnSpPr>
          <p:cNvPr id="690" name="Google Shape;690;p84"/>
          <p:cNvCxnSpPr/>
          <p:nvPr/>
        </p:nvCxnSpPr>
        <p:spPr>
          <a:xfrm>
            <a:off x="8473805" y="3653769"/>
            <a:ext cx="0" cy="2355779"/>
          </a:xfrm>
          <a:prstGeom prst="straightConnector1">
            <a:avLst/>
          </a:prstGeom>
          <a:noFill/>
          <a:ln cap="flat" cmpd="sng" w="38100">
            <a:solidFill>
              <a:schemeClr val="dk1"/>
            </a:solidFill>
            <a:prstDash val="dash"/>
            <a:round/>
            <a:headEnd len="sm" w="sm" type="none"/>
            <a:tailEnd len="sm" w="sm" type="none"/>
          </a:ln>
        </p:spPr>
      </p:cxnSp>
      <p:cxnSp>
        <p:nvCxnSpPr>
          <p:cNvPr id="691" name="Google Shape;691;p84"/>
          <p:cNvCxnSpPr/>
          <p:nvPr/>
        </p:nvCxnSpPr>
        <p:spPr>
          <a:xfrm>
            <a:off x="4440331" y="3653769"/>
            <a:ext cx="0" cy="2355779"/>
          </a:xfrm>
          <a:prstGeom prst="straightConnector1">
            <a:avLst/>
          </a:prstGeom>
          <a:noFill/>
          <a:ln cap="flat" cmpd="sng" w="38100">
            <a:solidFill>
              <a:schemeClr val="dk1"/>
            </a:solidFill>
            <a:prstDash val="dash"/>
            <a:round/>
            <a:headEnd len="sm" w="sm" type="none"/>
            <a:tailEnd len="sm" w="sm" type="none"/>
          </a:ln>
        </p:spPr>
      </p:cxnSp>
      <p:sp>
        <p:nvSpPr>
          <p:cNvPr id="692" name="Google Shape;692;p84"/>
          <p:cNvSpPr txBox="1"/>
          <p:nvPr/>
        </p:nvSpPr>
        <p:spPr>
          <a:xfrm>
            <a:off x="505326" y="1895756"/>
            <a:ext cx="11460079" cy="10156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門檻值為一個硬性(hard)門檻值，缺乏彈性，沒有把接近門檻值邊界分類錯誤的case救回來的方法。</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2000">
                <a:solidFill>
                  <a:schemeClr val="dk1"/>
                </a:solidFill>
                <a:latin typeface="Times New Roman"/>
                <a:ea typeface="Times New Roman"/>
                <a:cs typeface="Times New Roman"/>
                <a:sym typeface="Times New Roman"/>
              </a:rPr>
              <a:t>改進方法: 引用模糊推論系統 (fuzzy inference system) ，把硬性門檻值轉變成軟性(soft)門檻值。</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85"/>
          <p:cNvSpPr txBox="1"/>
          <p:nvPr>
            <p:ph type="title"/>
          </p:nvPr>
        </p:nvSpPr>
        <p:spPr>
          <a:xfrm>
            <a:off x="1130968" y="152400"/>
            <a:ext cx="10287000" cy="9906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3600"/>
              <a:buFont typeface="Times New Roman"/>
              <a:buNone/>
            </a:pPr>
            <a:r>
              <a:rPr b="1" lang="en-US" sz="3600">
                <a:latin typeface="Times New Roman"/>
                <a:ea typeface="Times New Roman"/>
                <a:cs typeface="Times New Roman"/>
                <a:sym typeface="Times New Roman"/>
              </a:rPr>
              <a:t>The flow chart of automatic sleep staging system</a:t>
            </a:r>
            <a:endParaRPr b="1" sz="3600">
              <a:latin typeface="Times New Roman"/>
              <a:ea typeface="Times New Roman"/>
              <a:cs typeface="Times New Roman"/>
              <a:sym typeface="Times New Roman"/>
            </a:endParaRPr>
          </a:p>
        </p:txBody>
      </p:sp>
      <p:sp>
        <p:nvSpPr>
          <p:cNvPr id="699" name="Google Shape;699;p85"/>
          <p:cNvSpPr txBox="1"/>
          <p:nvPr>
            <p:ph idx="1" type="body"/>
          </p:nvPr>
        </p:nvSpPr>
        <p:spPr>
          <a:xfrm>
            <a:off x="1981200" y="1219201"/>
            <a:ext cx="8229600" cy="4937125"/>
          </a:xfrm>
          <a:prstGeom prst="rect">
            <a:avLst/>
          </a:prstGeom>
          <a:noFill/>
          <a:ln>
            <a:noFill/>
          </a:ln>
        </p:spPr>
        <p:txBody>
          <a:bodyPr anchorCtr="0" anchor="t" bIns="45700" lIns="91425" spcFirstLastPara="1" rIns="91425" wrap="square" tIns="45700">
            <a:noAutofit/>
          </a:bodyPr>
          <a:lstStyle/>
          <a:p>
            <a:pPr indent="-133985" lvl="0" marL="274320" rtl="0" algn="l">
              <a:spcBef>
                <a:spcPts val="0"/>
              </a:spcBef>
              <a:spcAft>
                <a:spcPts val="0"/>
              </a:spcAft>
              <a:buSzPts val="2210"/>
              <a:buNone/>
            </a:pPr>
            <a:r>
              <a:t/>
            </a:r>
            <a:endParaRPr/>
          </a:p>
        </p:txBody>
      </p:sp>
      <p:pic>
        <p:nvPicPr>
          <p:cNvPr id="700" name="Google Shape;700;p85"/>
          <p:cNvPicPr preferRelativeResize="0"/>
          <p:nvPr/>
        </p:nvPicPr>
        <p:blipFill rotWithShape="1">
          <a:blip r:embed="rId3">
            <a:alphaModFix/>
          </a:blip>
          <a:srcRect b="0" l="0" r="0" t="0"/>
          <a:stretch/>
        </p:blipFill>
        <p:spPr>
          <a:xfrm>
            <a:off x="1703388" y="1844675"/>
            <a:ext cx="8748712" cy="3887788"/>
          </a:xfrm>
          <a:prstGeom prst="rect">
            <a:avLst/>
          </a:prstGeom>
          <a:noFill/>
          <a:ln>
            <a:noFill/>
          </a:ln>
        </p:spPr>
      </p:pic>
      <p:sp>
        <p:nvSpPr>
          <p:cNvPr id="701" name="Google Shape;701;p85"/>
          <p:cNvSpPr/>
          <p:nvPr/>
        </p:nvSpPr>
        <p:spPr>
          <a:xfrm>
            <a:off x="7615989" y="3050005"/>
            <a:ext cx="1810753" cy="1167063"/>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86"/>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模糊的知識</a:t>
            </a:r>
            <a:endParaRPr/>
          </a:p>
        </p:txBody>
      </p:sp>
      <p:sp>
        <p:nvSpPr>
          <p:cNvPr id="707" name="Google Shape;707;p86"/>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Autofit/>
          </a:bodyPr>
          <a:lstStyle/>
          <a:p>
            <a:pPr indent="-274320" lvl="0" marL="274320" rtl="0" algn="just">
              <a:lnSpc>
                <a:spcPct val="150000"/>
              </a:lnSpc>
              <a:spcBef>
                <a:spcPts val="0"/>
              </a:spcBef>
              <a:spcAft>
                <a:spcPts val="0"/>
              </a:spcAft>
              <a:buSzPts val="2040"/>
              <a:buChar char="⚫"/>
            </a:pPr>
            <a:r>
              <a:rPr lang="en-US" sz="2400">
                <a:latin typeface="BiauKai"/>
                <a:ea typeface="BiauKai"/>
                <a:cs typeface="BiauKai"/>
                <a:sym typeface="BiauKai"/>
              </a:rPr>
              <a:t>專家解決問題時通常會用到常識，但也會用到含糊和模錂兩可的語言</a:t>
            </a:r>
            <a:endParaRPr sz="2400">
              <a:latin typeface="BiauKai"/>
              <a:ea typeface="BiauKai"/>
              <a:cs typeface="BiauKai"/>
              <a:sym typeface="BiauKai"/>
            </a:endParaRPr>
          </a:p>
          <a:p>
            <a:pPr indent="-274320" lvl="0" marL="274320" rtl="0" algn="just">
              <a:lnSpc>
                <a:spcPct val="150000"/>
              </a:lnSpc>
              <a:spcBef>
                <a:spcPts val="580"/>
              </a:spcBef>
              <a:spcAft>
                <a:spcPts val="0"/>
              </a:spcAft>
              <a:buSzPts val="2040"/>
              <a:buChar char="⚫"/>
            </a:pPr>
            <a:r>
              <a:rPr lang="en-US" sz="2400">
                <a:latin typeface="BiauKai"/>
                <a:ea typeface="BiauKai"/>
                <a:cs typeface="BiauKai"/>
                <a:sym typeface="BiauKai"/>
              </a:rPr>
              <a:t>例如：“電源變壓器已輕微超載，但還能再堅持一會兒”。對人類而言，理解和解釋這句話並沒有任何困難，這種描述方式很常見。</a:t>
            </a:r>
            <a:endParaRPr sz="2400">
              <a:latin typeface="BiauKai"/>
              <a:ea typeface="BiauKai"/>
              <a:cs typeface="BiauKai"/>
              <a:sym typeface="BiauKai"/>
            </a:endParaRPr>
          </a:p>
          <a:p>
            <a:pPr indent="-274320" lvl="0" marL="274320" rtl="0" algn="just">
              <a:lnSpc>
                <a:spcPct val="150000"/>
              </a:lnSpc>
              <a:spcBef>
                <a:spcPts val="580"/>
              </a:spcBef>
              <a:spcAft>
                <a:spcPts val="0"/>
              </a:spcAft>
              <a:buSzPts val="2040"/>
              <a:buChar char="⚫"/>
            </a:pPr>
            <a:r>
              <a:rPr lang="en-US" sz="2400">
                <a:latin typeface="BiauKai"/>
                <a:ea typeface="BiauKai"/>
                <a:cs typeface="BiauKai"/>
                <a:sym typeface="BiauKai"/>
              </a:rPr>
              <a:t>但是，知識工程師要讓電腦達到相同的理解水準就十分困難。怎樣才能在電腦中表達專家這種描述含糊和模稜兩可的知識？</a:t>
            </a:r>
            <a:endParaRPr sz="2400">
              <a:latin typeface="BiauKai"/>
              <a:ea typeface="BiauKai"/>
              <a:cs typeface="BiauKai"/>
              <a:sym typeface="BiauKai"/>
            </a:endParaRPr>
          </a:p>
          <a:p>
            <a:pPr indent="0" lvl="0" marL="0" rtl="0" algn="just">
              <a:lnSpc>
                <a:spcPct val="150000"/>
              </a:lnSpc>
              <a:spcBef>
                <a:spcPts val="580"/>
              </a:spcBef>
              <a:spcAft>
                <a:spcPts val="0"/>
              </a:spcAft>
              <a:buSzPts val="1530"/>
              <a:buNone/>
            </a:pPr>
            <a:r>
              <a:t/>
            </a:r>
            <a:endParaRPr sz="1800">
              <a:latin typeface="BiauKai"/>
              <a:ea typeface="BiauKai"/>
              <a:cs typeface="BiauKai"/>
              <a:sym typeface="BiauKa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87"/>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lang="en-US">
                <a:latin typeface="Times New Roman"/>
                <a:ea typeface="Times New Roman"/>
                <a:cs typeface="Times New Roman"/>
                <a:sym typeface="Times New Roman"/>
              </a:rPr>
              <a:t>模糊推論系統 (fuzzy inference system) </a:t>
            </a:r>
            <a:endParaRPr>
              <a:latin typeface="Times New Roman"/>
              <a:ea typeface="Times New Roman"/>
              <a:cs typeface="Times New Roman"/>
              <a:sym typeface="Times New Roman"/>
            </a:endParaRPr>
          </a:p>
        </p:txBody>
      </p:sp>
      <p:sp>
        <p:nvSpPr>
          <p:cNvPr id="713" name="Google Shape;713;p87"/>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Autofit/>
          </a:bodyPr>
          <a:lstStyle/>
          <a:p>
            <a:pPr indent="-274320" lvl="0" marL="274320" rtl="0" algn="just">
              <a:lnSpc>
                <a:spcPct val="150000"/>
              </a:lnSpc>
              <a:spcBef>
                <a:spcPts val="0"/>
              </a:spcBef>
              <a:spcAft>
                <a:spcPts val="0"/>
              </a:spcAft>
              <a:buSzPts val="1700"/>
              <a:buChar char="⚫"/>
            </a:pPr>
            <a:r>
              <a:rPr lang="en-US" sz="2000">
                <a:latin typeface="Times New Roman"/>
                <a:ea typeface="Times New Roman"/>
                <a:cs typeface="Times New Roman"/>
                <a:sym typeface="Times New Roman"/>
              </a:rPr>
              <a:t>模糊系統(fuzzy system)已廣泛地應用於自動控制、圖樣識別(pattern recognition)、決策分析(decision analysis)、以及時序信號處理等方面。 </a:t>
            </a:r>
            <a:endParaRPr/>
          </a:p>
          <a:p>
            <a:pPr indent="-274320" lvl="0" marL="274320" rtl="0" algn="just">
              <a:lnSpc>
                <a:spcPct val="150000"/>
              </a:lnSpc>
              <a:spcBef>
                <a:spcPts val="580"/>
              </a:spcBef>
              <a:spcAft>
                <a:spcPts val="0"/>
              </a:spcAft>
              <a:buSzPts val="1700"/>
              <a:buChar char="⚫"/>
            </a:pPr>
            <a:r>
              <a:rPr lang="en-US" sz="2000">
                <a:latin typeface="Times New Roman"/>
                <a:ea typeface="Times New Roman"/>
                <a:cs typeface="Times New Roman"/>
                <a:sym typeface="Times New Roman"/>
              </a:rPr>
              <a:t>模糊系統的基本架構如下圖所示，其中主要的功能方塊包括：(1)模糊化機構、(2)模糊規則庫、(3)模糊推論引擎、以及(4)去模糊化機構。 </a:t>
            </a:r>
            <a:endParaRPr/>
          </a:p>
          <a:p>
            <a:pPr indent="-133985" lvl="0" marL="274320" rtl="0" algn="l">
              <a:spcBef>
                <a:spcPts val="580"/>
              </a:spcBef>
              <a:spcAft>
                <a:spcPts val="0"/>
              </a:spcAft>
              <a:buSzPts val="2210"/>
              <a:buNone/>
            </a:pPr>
            <a:r>
              <a:t/>
            </a:r>
            <a:endParaRPr/>
          </a:p>
        </p:txBody>
      </p:sp>
      <p:pic>
        <p:nvPicPr>
          <p:cNvPr descr="F8-1" id="714" name="Google Shape;714;p87"/>
          <p:cNvPicPr preferRelativeResize="0"/>
          <p:nvPr/>
        </p:nvPicPr>
        <p:blipFill rotWithShape="1">
          <a:blip r:embed="rId3">
            <a:alphaModFix/>
          </a:blip>
          <a:srcRect b="0" l="0" r="0" t="0"/>
          <a:stretch/>
        </p:blipFill>
        <p:spPr>
          <a:xfrm>
            <a:off x="1965847" y="3476946"/>
            <a:ext cx="8429437" cy="32553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88"/>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Libre Franklin"/>
              <a:buNone/>
            </a:pPr>
            <a:r>
              <a:rPr lang="en-US"/>
              <a:t>模糊邏輯</a:t>
            </a:r>
            <a:endParaRPr/>
          </a:p>
        </p:txBody>
      </p:sp>
      <p:sp>
        <p:nvSpPr>
          <p:cNvPr id="720" name="Google Shape;720;p88"/>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Autofit/>
          </a:bodyPr>
          <a:lstStyle/>
          <a:p>
            <a:pPr indent="-274320" lvl="0" marL="274320" rtl="0" algn="l">
              <a:spcBef>
                <a:spcPts val="0"/>
              </a:spcBef>
              <a:spcAft>
                <a:spcPts val="0"/>
              </a:spcAft>
              <a:buSzPts val="2040"/>
              <a:buChar char="⚫"/>
            </a:pPr>
            <a:r>
              <a:rPr lang="en-US" sz="2400"/>
              <a:t>以身高180公分的男子為例</a:t>
            </a:r>
            <a:endParaRPr/>
          </a:p>
        </p:txBody>
      </p:sp>
      <p:pic>
        <p:nvPicPr>
          <p:cNvPr id="721" name="Google Shape;721;p88"/>
          <p:cNvPicPr preferRelativeResize="0"/>
          <p:nvPr/>
        </p:nvPicPr>
        <p:blipFill rotWithShape="1">
          <a:blip r:embed="rId3">
            <a:alphaModFix/>
          </a:blip>
          <a:srcRect b="0" l="0" r="0" t="21101"/>
          <a:stretch/>
        </p:blipFill>
        <p:spPr>
          <a:xfrm>
            <a:off x="1406617" y="2368448"/>
            <a:ext cx="9988364" cy="3133616"/>
          </a:xfrm>
          <a:prstGeom prst="rect">
            <a:avLst/>
          </a:prstGeom>
          <a:noFill/>
          <a:ln>
            <a:noFill/>
          </a:ln>
        </p:spPr>
      </p:pic>
      <p:pic>
        <p:nvPicPr>
          <p:cNvPr id="722" name="Google Shape;722;p88"/>
          <p:cNvPicPr preferRelativeResize="0"/>
          <p:nvPr/>
        </p:nvPicPr>
        <p:blipFill rotWithShape="1">
          <a:blip r:embed="rId4">
            <a:alphaModFix/>
          </a:blip>
          <a:srcRect b="0" l="0" r="0" t="0"/>
          <a:stretch/>
        </p:blipFill>
        <p:spPr>
          <a:xfrm>
            <a:off x="2590855" y="5626721"/>
            <a:ext cx="7619887" cy="106839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pic>
        <p:nvPicPr>
          <p:cNvPr id="727" name="Google Shape;727;p89"/>
          <p:cNvPicPr preferRelativeResize="0"/>
          <p:nvPr/>
        </p:nvPicPr>
        <p:blipFill rotWithShape="1">
          <a:blip r:embed="rId3">
            <a:alphaModFix/>
          </a:blip>
          <a:srcRect b="0" l="0" r="0" t="0"/>
          <a:stretch/>
        </p:blipFill>
        <p:spPr>
          <a:xfrm>
            <a:off x="445487" y="189181"/>
            <a:ext cx="10918340" cy="633896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90"/>
          <p:cNvSpPr txBox="1"/>
          <p:nvPr>
            <p:ph type="title"/>
          </p:nvPr>
        </p:nvSpPr>
        <p:spPr>
          <a:xfrm>
            <a:off x="669758" y="-124923"/>
            <a:ext cx="7543800" cy="1450757"/>
          </a:xfrm>
          <a:prstGeom prst="rect">
            <a:avLst/>
          </a:prstGeom>
          <a:noFill/>
          <a:ln>
            <a:noFill/>
          </a:ln>
        </p:spPr>
        <p:txBody>
          <a:bodyPr anchorCtr="0" anchor="b" bIns="91425" lIns="91425" spcFirstLastPara="1" rIns="91425" wrap="square" tIns="45700">
            <a:noAutofit/>
          </a:bodyPr>
          <a:lstStyle/>
          <a:p>
            <a:pPr indent="-342900" lvl="0" marL="34290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Fuzzy inference system</a:t>
            </a:r>
            <a:endParaRPr>
              <a:latin typeface="Times New Roman"/>
              <a:ea typeface="Times New Roman"/>
              <a:cs typeface="Times New Roman"/>
              <a:sym typeface="Times New Roman"/>
            </a:endParaRPr>
          </a:p>
        </p:txBody>
      </p:sp>
      <p:sp>
        <p:nvSpPr>
          <p:cNvPr id="733" name="Google Shape;733;p90"/>
          <p:cNvSpPr txBox="1"/>
          <p:nvPr>
            <p:ph idx="1" type="body"/>
          </p:nvPr>
        </p:nvSpPr>
        <p:spPr>
          <a:xfrm>
            <a:off x="613611" y="1630170"/>
            <a:ext cx="10311063" cy="4937125"/>
          </a:xfrm>
          <a:prstGeom prst="rect">
            <a:avLst/>
          </a:prstGeom>
          <a:noFill/>
          <a:ln>
            <a:noFill/>
          </a:ln>
        </p:spPr>
        <p:txBody>
          <a:bodyPr anchorCtr="0" anchor="t" bIns="45700" lIns="91425" spcFirstLastPara="1" rIns="91425" wrap="square" tIns="45700">
            <a:noAutofit/>
          </a:bodyPr>
          <a:lstStyle/>
          <a:p>
            <a:pPr indent="-274320" lvl="0" marL="274320" rtl="0" algn="just">
              <a:lnSpc>
                <a:spcPct val="150000"/>
              </a:lnSpc>
              <a:spcBef>
                <a:spcPts val="0"/>
              </a:spcBef>
              <a:spcAft>
                <a:spcPts val="0"/>
              </a:spcAft>
              <a:buSzPts val="2040"/>
              <a:buChar char="⚫"/>
            </a:pPr>
            <a:r>
              <a:rPr lang="en-US" sz="2400">
                <a:latin typeface="Times New Roman"/>
                <a:ea typeface="Times New Roman"/>
                <a:cs typeface="Times New Roman"/>
                <a:sym typeface="Times New Roman"/>
              </a:rPr>
              <a:t>By the R&amp;K standard, the opinion of experts for manual staging and feature distribution of our training data we built </a:t>
            </a:r>
            <a:r>
              <a:rPr b="1" lang="en-US" sz="2400">
                <a:latin typeface="Times New Roman"/>
                <a:ea typeface="Times New Roman"/>
                <a:cs typeface="Times New Roman"/>
                <a:sym typeface="Times New Roman"/>
              </a:rPr>
              <a:t>8 fuzzy set </a:t>
            </a:r>
            <a:r>
              <a:rPr lang="en-US" sz="2400">
                <a:latin typeface="Times New Roman"/>
                <a:ea typeface="Times New Roman"/>
                <a:cs typeface="Times New Roman"/>
                <a:sym typeface="Times New Roman"/>
              </a:rPr>
              <a:t>and 9 fuzzy rules.</a:t>
            </a:r>
            <a:endParaRPr sz="2400">
              <a:latin typeface="Times New Roman"/>
              <a:ea typeface="Times New Roman"/>
              <a:cs typeface="Times New Roman"/>
              <a:sym typeface="Times New Roman"/>
            </a:endParaRPr>
          </a:p>
        </p:txBody>
      </p:sp>
      <p:grpSp>
        <p:nvGrpSpPr>
          <p:cNvPr id="734" name="Google Shape;734;p90"/>
          <p:cNvGrpSpPr/>
          <p:nvPr/>
        </p:nvGrpSpPr>
        <p:grpSpPr>
          <a:xfrm>
            <a:off x="1161548" y="2774032"/>
            <a:ext cx="9763126" cy="3953021"/>
            <a:chOff x="450" y="1755"/>
            <a:chExt cx="4905" cy="1986"/>
          </a:xfrm>
        </p:grpSpPr>
        <p:sp>
          <p:nvSpPr>
            <p:cNvPr id="735" name="Google Shape;735;p90"/>
            <p:cNvSpPr/>
            <p:nvPr/>
          </p:nvSpPr>
          <p:spPr>
            <a:xfrm>
              <a:off x="1035" y="1755"/>
              <a:ext cx="2438" cy="19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736" name="Google Shape;736;p90"/>
            <p:cNvPicPr preferRelativeResize="0"/>
            <p:nvPr/>
          </p:nvPicPr>
          <p:blipFill rotWithShape="1">
            <a:blip r:embed="rId3">
              <a:alphaModFix/>
            </a:blip>
            <a:srcRect b="0" l="0" r="0" t="0"/>
            <a:stretch/>
          </p:blipFill>
          <p:spPr>
            <a:xfrm>
              <a:off x="2835" y="1935"/>
              <a:ext cx="2520" cy="1789"/>
            </a:xfrm>
            <a:prstGeom prst="rect">
              <a:avLst/>
            </a:prstGeom>
            <a:noFill/>
            <a:ln>
              <a:noFill/>
            </a:ln>
          </p:spPr>
        </p:pic>
        <p:pic>
          <p:nvPicPr>
            <p:cNvPr id="737" name="Google Shape;737;p90"/>
            <p:cNvPicPr preferRelativeResize="0"/>
            <p:nvPr/>
          </p:nvPicPr>
          <p:blipFill rotWithShape="1">
            <a:blip r:embed="rId4">
              <a:alphaModFix/>
            </a:blip>
            <a:srcRect b="0" l="0" r="0" t="0"/>
            <a:stretch/>
          </p:blipFill>
          <p:spPr>
            <a:xfrm>
              <a:off x="450" y="1935"/>
              <a:ext cx="2572" cy="1806"/>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5"/>
          <p:cNvSpPr txBox="1"/>
          <p:nvPr>
            <p:ph type="title"/>
          </p:nvPr>
        </p:nvSpPr>
        <p:spPr>
          <a:xfrm>
            <a:off x="795005" y="41513"/>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睡眠簡介</a:t>
            </a:r>
            <a:endParaRPr>
              <a:latin typeface="BiauKai"/>
              <a:ea typeface="BiauKai"/>
              <a:cs typeface="BiauKai"/>
              <a:sym typeface="BiauKai"/>
            </a:endParaRPr>
          </a:p>
        </p:txBody>
      </p:sp>
      <p:sp>
        <p:nvSpPr>
          <p:cNvPr id="406" name="Google Shape;406;p55"/>
          <p:cNvSpPr txBox="1"/>
          <p:nvPr>
            <p:ph idx="1" type="body"/>
          </p:nvPr>
        </p:nvSpPr>
        <p:spPr>
          <a:xfrm>
            <a:off x="719593" y="1295400"/>
            <a:ext cx="10940995" cy="4572000"/>
          </a:xfrm>
          <a:prstGeom prst="rect">
            <a:avLst/>
          </a:prstGeom>
          <a:noFill/>
          <a:ln>
            <a:noFill/>
          </a:ln>
        </p:spPr>
        <p:txBody>
          <a:bodyPr anchorCtr="0" anchor="t" bIns="45700" lIns="91425" spcFirstLastPara="1" rIns="91425" wrap="square" tIns="45700">
            <a:noAutofit/>
          </a:bodyPr>
          <a:lstStyle/>
          <a:p>
            <a:pPr indent="-274320" lvl="0" marL="274320" rtl="0" algn="just">
              <a:spcBef>
                <a:spcPts val="0"/>
              </a:spcBef>
              <a:spcAft>
                <a:spcPts val="0"/>
              </a:spcAft>
              <a:buSzPts val="2040"/>
              <a:buChar char="⚫"/>
            </a:pPr>
            <a:r>
              <a:rPr lang="en-US" sz="2400">
                <a:latin typeface="Times New Roman"/>
                <a:ea typeface="Times New Roman"/>
                <a:cs typeface="Times New Roman"/>
                <a:sym typeface="Times New Roman"/>
              </a:rPr>
              <a:t>人一生中有1/3的時間在睡眠</a:t>
            </a:r>
            <a:endParaRPr sz="2400">
              <a:latin typeface="Times New Roman"/>
              <a:ea typeface="Times New Roman"/>
              <a:cs typeface="Times New Roman"/>
              <a:sym typeface="Times New Roman"/>
            </a:endParaRPr>
          </a:p>
          <a:p>
            <a:pPr indent="-274320" lvl="0" marL="274320" rtl="0" algn="just">
              <a:spcBef>
                <a:spcPts val="580"/>
              </a:spcBef>
              <a:spcAft>
                <a:spcPts val="0"/>
              </a:spcAft>
              <a:buSzPts val="2040"/>
              <a:buChar char="⚫"/>
            </a:pPr>
            <a:r>
              <a:rPr lang="en-US" sz="2400">
                <a:latin typeface="Times New Roman"/>
                <a:ea typeface="Times New Roman"/>
                <a:cs typeface="Times New Roman"/>
                <a:sym typeface="Times New Roman"/>
              </a:rPr>
              <a:t>平均每晚8小時的睡眠約4~5個週期 (每個週期約90分鐘)</a:t>
            </a:r>
            <a:endParaRPr>
              <a:latin typeface="Times New Roman"/>
              <a:ea typeface="Times New Roman"/>
              <a:cs typeface="Times New Roman"/>
              <a:sym typeface="Times New Roman"/>
            </a:endParaRPr>
          </a:p>
          <a:p>
            <a:pPr indent="-274320" lvl="1" marL="274320" rtl="0" algn="just">
              <a:spcBef>
                <a:spcPts val="580"/>
              </a:spcBef>
              <a:spcAft>
                <a:spcPts val="0"/>
              </a:spcAft>
              <a:buClr>
                <a:schemeClr val="accent1"/>
              </a:buClr>
              <a:buSzPts val="2040"/>
              <a:buChar char="⚫"/>
            </a:pPr>
            <a:r>
              <a:rPr lang="en-US">
                <a:latin typeface="Times New Roman"/>
                <a:ea typeface="Times New Roman"/>
                <a:cs typeface="Times New Roman"/>
                <a:sym typeface="Times New Roman"/>
              </a:rPr>
              <a:t>睡眠週期可分為Wake, Stage 1 (N1), Stage 2 (N2), Slow Wave Sleep (SWS/N3), rapid eye movement (REM).</a:t>
            </a:r>
            <a:endParaRPr/>
          </a:p>
          <a:p>
            <a:pPr indent="-133985" lvl="0" marL="274320" rtl="0" algn="l">
              <a:spcBef>
                <a:spcPts val="580"/>
              </a:spcBef>
              <a:spcAft>
                <a:spcPts val="0"/>
              </a:spcAft>
              <a:buSzPts val="2210"/>
              <a:buNone/>
            </a:pPr>
            <a:r>
              <a:t/>
            </a:r>
            <a:endParaRPr>
              <a:latin typeface="Times New Roman"/>
              <a:ea typeface="Times New Roman"/>
              <a:cs typeface="Times New Roman"/>
              <a:sym typeface="Times New Roman"/>
            </a:endParaRPr>
          </a:p>
        </p:txBody>
      </p:sp>
      <p:pic>
        <p:nvPicPr>
          <p:cNvPr id="407" name="Google Shape;407;p55"/>
          <p:cNvPicPr preferRelativeResize="0"/>
          <p:nvPr/>
        </p:nvPicPr>
        <p:blipFill rotWithShape="1">
          <a:blip r:embed="rId3">
            <a:alphaModFix/>
          </a:blip>
          <a:srcRect b="0" l="0" r="0" t="0"/>
          <a:stretch/>
        </p:blipFill>
        <p:spPr>
          <a:xfrm>
            <a:off x="1192695" y="3847768"/>
            <a:ext cx="8711915" cy="2559658"/>
          </a:xfrm>
          <a:prstGeom prst="rect">
            <a:avLst/>
          </a:prstGeom>
          <a:noFill/>
          <a:ln>
            <a:noFill/>
          </a:ln>
        </p:spPr>
      </p:pic>
      <p:sp>
        <p:nvSpPr>
          <p:cNvPr id="408" name="Google Shape;408;p55"/>
          <p:cNvSpPr txBox="1"/>
          <p:nvPr/>
        </p:nvSpPr>
        <p:spPr>
          <a:xfrm>
            <a:off x="9904610" y="6077380"/>
            <a:ext cx="642937"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hr.</a:t>
            </a:r>
            <a:endParaRPr sz="180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91"/>
          <p:cNvSpPr txBox="1"/>
          <p:nvPr>
            <p:ph type="title"/>
          </p:nvPr>
        </p:nvSpPr>
        <p:spPr>
          <a:xfrm>
            <a:off x="1893394" y="-317923"/>
            <a:ext cx="8971121" cy="1450757"/>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Membership function and Fuzzy set</a:t>
            </a:r>
            <a:endParaRPr b="1">
              <a:latin typeface="Times New Roman"/>
              <a:ea typeface="Times New Roman"/>
              <a:cs typeface="Times New Roman"/>
              <a:sym typeface="Times New Roman"/>
            </a:endParaRPr>
          </a:p>
        </p:txBody>
      </p:sp>
      <p:pic>
        <p:nvPicPr>
          <p:cNvPr id="743" name="Google Shape;743;p91"/>
          <p:cNvPicPr preferRelativeResize="0"/>
          <p:nvPr/>
        </p:nvPicPr>
        <p:blipFill rotWithShape="1">
          <a:blip r:embed="rId3">
            <a:alphaModFix/>
          </a:blip>
          <a:srcRect b="0" l="0" r="0" t="0"/>
          <a:stretch/>
        </p:blipFill>
        <p:spPr>
          <a:xfrm>
            <a:off x="1242302" y="1204603"/>
            <a:ext cx="9351504" cy="548699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92"/>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Fuzzy rule</a:t>
            </a:r>
            <a:endParaRPr/>
          </a:p>
        </p:txBody>
      </p:sp>
      <p:sp>
        <p:nvSpPr>
          <p:cNvPr id="749" name="Google Shape;749;p92"/>
          <p:cNvSpPr txBox="1"/>
          <p:nvPr>
            <p:ph idx="1" type="body"/>
          </p:nvPr>
        </p:nvSpPr>
        <p:spPr>
          <a:xfrm>
            <a:off x="439954" y="1692276"/>
            <a:ext cx="4986288" cy="4023360"/>
          </a:xfrm>
          <a:prstGeom prst="rect">
            <a:avLst/>
          </a:prstGeom>
          <a:noFill/>
          <a:ln>
            <a:noFill/>
          </a:ln>
        </p:spPr>
        <p:txBody>
          <a:bodyPr anchorCtr="0" anchor="t" bIns="45700" lIns="91425" spcFirstLastPara="1" rIns="91425" wrap="square" tIns="45700">
            <a:noAutofit/>
          </a:bodyPr>
          <a:lstStyle/>
          <a:p>
            <a:pPr indent="-274320" lvl="0" marL="274320" rtl="0" algn="just">
              <a:lnSpc>
                <a:spcPct val="150000"/>
              </a:lnSpc>
              <a:spcBef>
                <a:spcPts val="0"/>
              </a:spcBef>
              <a:spcAft>
                <a:spcPts val="0"/>
              </a:spcAft>
              <a:buSzPts val="2044"/>
              <a:buChar char="⚫"/>
            </a:pPr>
            <a:r>
              <a:rPr lang="en-US" sz="2405">
                <a:latin typeface="Times New Roman"/>
                <a:ea typeface="Times New Roman"/>
                <a:cs typeface="Times New Roman"/>
                <a:sym typeface="Times New Roman"/>
              </a:rPr>
              <a:t>模糊推論規則是模糊系統的核心，它可以藉由近似推論或模糊推論的進行，來模擬人類的思考決策模式，以達到解決問題的目地。</a:t>
            </a:r>
            <a:endParaRPr sz="2405">
              <a:latin typeface="Times New Roman"/>
              <a:ea typeface="Times New Roman"/>
              <a:cs typeface="Times New Roman"/>
              <a:sym typeface="Times New Roman"/>
            </a:endParaRPr>
          </a:p>
          <a:p>
            <a:pPr indent="-274320" lvl="0" marL="274320" rtl="0" algn="just">
              <a:lnSpc>
                <a:spcPct val="150000"/>
              </a:lnSpc>
              <a:spcBef>
                <a:spcPts val="580"/>
              </a:spcBef>
              <a:spcAft>
                <a:spcPts val="0"/>
              </a:spcAft>
              <a:buSzPts val="2044"/>
              <a:buChar char="⚫"/>
            </a:pPr>
            <a:r>
              <a:rPr lang="en-US" sz="2405">
                <a:latin typeface="Times New Roman"/>
                <a:ea typeface="Times New Roman"/>
                <a:cs typeface="Times New Roman"/>
                <a:sym typeface="Times New Roman"/>
              </a:rPr>
              <a:t>經典描述:</a:t>
            </a:r>
            <a:endParaRPr/>
          </a:p>
          <a:p>
            <a:pPr indent="-274320" lvl="0" marL="274320" rtl="0" algn="just">
              <a:lnSpc>
                <a:spcPct val="150000"/>
              </a:lnSpc>
              <a:spcBef>
                <a:spcPts val="580"/>
              </a:spcBef>
              <a:spcAft>
                <a:spcPts val="0"/>
              </a:spcAft>
              <a:buSzPts val="2044"/>
              <a:buChar char="⚫"/>
            </a:pPr>
            <a:r>
              <a:rPr lang="en-US" sz="2405">
                <a:latin typeface="Times New Roman"/>
                <a:ea typeface="Times New Roman"/>
                <a:cs typeface="Times New Roman"/>
                <a:sym typeface="Times New Roman"/>
              </a:rPr>
              <a:t>If  x is A,  Then  y is B</a:t>
            </a:r>
            <a:endParaRPr/>
          </a:p>
          <a:p>
            <a:pPr indent="-144510" lvl="0" marL="274320" rtl="0" algn="just">
              <a:lnSpc>
                <a:spcPct val="150000"/>
              </a:lnSpc>
              <a:spcBef>
                <a:spcPts val="580"/>
              </a:spcBef>
              <a:spcAft>
                <a:spcPts val="0"/>
              </a:spcAft>
              <a:buSzPts val="2044"/>
              <a:buNone/>
            </a:pPr>
            <a:r>
              <a:t/>
            </a:r>
            <a:endParaRPr sz="2405">
              <a:latin typeface="PMingLiU"/>
              <a:ea typeface="PMingLiU"/>
              <a:cs typeface="PMingLiU"/>
              <a:sym typeface="PMingLiU"/>
            </a:endParaRPr>
          </a:p>
        </p:txBody>
      </p:sp>
      <p:pic>
        <p:nvPicPr>
          <p:cNvPr id="750" name="Google Shape;750;p92"/>
          <p:cNvPicPr preferRelativeResize="0"/>
          <p:nvPr/>
        </p:nvPicPr>
        <p:blipFill rotWithShape="1">
          <a:blip r:embed="rId3">
            <a:alphaModFix/>
          </a:blip>
          <a:srcRect b="0" l="0" r="0" t="0"/>
          <a:stretch/>
        </p:blipFill>
        <p:spPr>
          <a:xfrm>
            <a:off x="5862654" y="0"/>
            <a:ext cx="5001861" cy="6718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pic>
        <p:nvPicPr>
          <p:cNvPr id="755" name="Google Shape;755;p93"/>
          <p:cNvPicPr preferRelativeResize="0"/>
          <p:nvPr/>
        </p:nvPicPr>
        <p:blipFill rotWithShape="1">
          <a:blip r:embed="rId3">
            <a:alphaModFix/>
          </a:blip>
          <a:srcRect b="0" l="0" r="0" t="0"/>
          <a:stretch/>
        </p:blipFill>
        <p:spPr>
          <a:xfrm>
            <a:off x="563929" y="2052621"/>
            <a:ext cx="2949292" cy="2706758"/>
          </a:xfrm>
          <a:prstGeom prst="rect">
            <a:avLst/>
          </a:prstGeom>
          <a:noFill/>
          <a:ln>
            <a:noFill/>
          </a:ln>
        </p:spPr>
      </p:pic>
      <p:pic>
        <p:nvPicPr>
          <p:cNvPr id="756" name="Google Shape;756;p93"/>
          <p:cNvPicPr preferRelativeResize="0"/>
          <p:nvPr/>
        </p:nvPicPr>
        <p:blipFill rotWithShape="1">
          <a:blip r:embed="rId4">
            <a:alphaModFix/>
          </a:blip>
          <a:srcRect b="77136" l="0" r="0" t="6680"/>
          <a:stretch/>
        </p:blipFill>
        <p:spPr>
          <a:xfrm>
            <a:off x="2064954" y="221218"/>
            <a:ext cx="7020103" cy="1526009"/>
          </a:xfrm>
          <a:prstGeom prst="rect">
            <a:avLst/>
          </a:prstGeom>
          <a:noFill/>
          <a:ln>
            <a:noFill/>
          </a:ln>
        </p:spPr>
      </p:pic>
      <p:pic>
        <p:nvPicPr>
          <p:cNvPr id="757" name="Google Shape;757;p93"/>
          <p:cNvPicPr preferRelativeResize="0"/>
          <p:nvPr/>
        </p:nvPicPr>
        <p:blipFill rotWithShape="1">
          <a:blip r:embed="rId5">
            <a:alphaModFix/>
          </a:blip>
          <a:srcRect b="0" l="0" r="0" t="0"/>
          <a:stretch/>
        </p:blipFill>
        <p:spPr>
          <a:xfrm>
            <a:off x="4294470" y="1979455"/>
            <a:ext cx="3003943" cy="2853090"/>
          </a:xfrm>
          <a:prstGeom prst="rect">
            <a:avLst/>
          </a:prstGeom>
          <a:noFill/>
          <a:ln>
            <a:noFill/>
          </a:ln>
        </p:spPr>
      </p:pic>
      <p:pic>
        <p:nvPicPr>
          <p:cNvPr id="758" name="Google Shape;758;p93"/>
          <p:cNvPicPr preferRelativeResize="0"/>
          <p:nvPr/>
        </p:nvPicPr>
        <p:blipFill rotWithShape="1">
          <a:blip r:embed="rId6">
            <a:alphaModFix/>
          </a:blip>
          <a:srcRect b="0" l="0" r="0" t="0"/>
          <a:stretch/>
        </p:blipFill>
        <p:spPr>
          <a:xfrm>
            <a:off x="7912430" y="2019311"/>
            <a:ext cx="3114512" cy="2826504"/>
          </a:xfrm>
          <a:prstGeom prst="rect">
            <a:avLst/>
          </a:prstGeom>
          <a:noFill/>
          <a:ln>
            <a:noFill/>
          </a:ln>
        </p:spPr>
      </p:pic>
      <p:pic>
        <p:nvPicPr>
          <p:cNvPr id="759" name="Google Shape;759;p93"/>
          <p:cNvPicPr preferRelativeResize="0"/>
          <p:nvPr/>
        </p:nvPicPr>
        <p:blipFill rotWithShape="1">
          <a:blip r:embed="rId7">
            <a:alphaModFix/>
          </a:blip>
          <a:srcRect b="0" l="0" r="0" t="0"/>
          <a:stretch/>
        </p:blipFill>
        <p:spPr>
          <a:xfrm>
            <a:off x="348449" y="4676689"/>
            <a:ext cx="3433009" cy="2054291"/>
          </a:xfrm>
          <a:prstGeom prst="rect">
            <a:avLst/>
          </a:prstGeom>
          <a:noFill/>
          <a:ln>
            <a:noFill/>
          </a:ln>
        </p:spPr>
      </p:pic>
      <p:pic>
        <p:nvPicPr>
          <p:cNvPr id="760" name="Google Shape;760;p93"/>
          <p:cNvPicPr preferRelativeResize="0"/>
          <p:nvPr/>
        </p:nvPicPr>
        <p:blipFill rotWithShape="1">
          <a:blip r:embed="rId8">
            <a:alphaModFix/>
          </a:blip>
          <a:srcRect b="0" l="0" r="0" t="0"/>
          <a:stretch/>
        </p:blipFill>
        <p:spPr>
          <a:xfrm>
            <a:off x="4130268" y="4759379"/>
            <a:ext cx="3332345" cy="1956983"/>
          </a:xfrm>
          <a:prstGeom prst="rect">
            <a:avLst/>
          </a:prstGeom>
          <a:noFill/>
          <a:ln>
            <a:noFill/>
          </a:ln>
        </p:spPr>
      </p:pic>
      <p:pic>
        <p:nvPicPr>
          <p:cNvPr id="761" name="Google Shape;761;p93"/>
          <p:cNvPicPr preferRelativeResize="0"/>
          <p:nvPr/>
        </p:nvPicPr>
        <p:blipFill rotWithShape="1">
          <a:blip r:embed="rId9">
            <a:alphaModFix/>
          </a:blip>
          <a:srcRect b="0" l="0" r="0" t="0"/>
          <a:stretch/>
        </p:blipFill>
        <p:spPr>
          <a:xfrm>
            <a:off x="7823189" y="4759379"/>
            <a:ext cx="3292994" cy="203390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pic>
        <p:nvPicPr>
          <p:cNvPr id="766" name="Google Shape;766;p94"/>
          <p:cNvPicPr preferRelativeResize="0"/>
          <p:nvPr/>
        </p:nvPicPr>
        <p:blipFill rotWithShape="1">
          <a:blip r:embed="rId3">
            <a:alphaModFix/>
          </a:blip>
          <a:srcRect b="0" l="0" r="0" t="0"/>
          <a:stretch/>
        </p:blipFill>
        <p:spPr>
          <a:xfrm>
            <a:off x="504691" y="2047847"/>
            <a:ext cx="2619103" cy="2403722"/>
          </a:xfrm>
          <a:prstGeom prst="rect">
            <a:avLst/>
          </a:prstGeom>
          <a:noFill/>
          <a:ln>
            <a:noFill/>
          </a:ln>
        </p:spPr>
      </p:pic>
      <p:pic>
        <p:nvPicPr>
          <p:cNvPr id="767" name="Google Shape;767;p94"/>
          <p:cNvPicPr preferRelativeResize="0"/>
          <p:nvPr/>
        </p:nvPicPr>
        <p:blipFill rotWithShape="1">
          <a:blip r:embed="rId4">
            <a:alphaModFix/>
          </a:blip>
          <a:srcRect b="84182" l="0" r="0" t="6424"/>
          <a:stretch/>
        </p:blipFill>
        <p:spPr>
          <a:xfrm>
            <a:off x="2358189" y="154277"/>
            <a:ext cx="7178349" cy="905713"/>
          </a:xfrm>
          <a:prstGeom prst="rect">
            <a:avLst/>
          </a:prstGeom>
          <a:noFill/>
          <a:ln>
            <a:noFill/>
          </a:ln>
        </p:spPr>
      </p:pic>
      <p:pic>
        <p:nvPicPr>
          <p:cNvPr id="768" name="Google Shape;768;p94"/>
          <p:cNvPicPr preferRelativeResize="0"/>
          <p:nvPr/>
        </p:nvPicPr>
        <p:blipFill rotWithShape="1">
          <a:blip r:embed="rId5">
            <a:alphaModFix/>
          </a:blip>
          <a:srcRect b="0" l="0" r="0" t="0"/>
          <a:stretch/>
        </p:blipFill>
        <p:spPr>
          <a:xfrm>
            <a:off x="3514477" y="1999789"/>
            <a:ext cx="2625452" cy="2493606"/>
          </a:xfrm>
          <a:prstGeom prst="rect">
            <a:avLst/>
          </a:prstGeom>
          <a:noFill/>
          <a:ln>
            <a:noFill/>
          </a:ln>
        </p:spPr>
      </p:pic>
      <p:pic>
        <p:nvPicPr>
          <p:cNvPr id="769" name="Google Shape;769;p94"/>
          <p:cNvPicPr preferRelativeResize="0"/>
          <p:nvPr/>
        </p:nvPicPr>
        <p:blipFill rotWithShape="1">
          <a:blip r:embed="rId6">
            <a:alphaModFix/>
          </a:blip>
          <a:srcRect b="0" l="0" r="0" t="0"/>
          <a:stretch/>
        </p:blipFill>
        <p:spPr>
          <a:xfrm>
            <a:off x="298747" y="4493395"/>
            <a:ext cx="3030993" cy="1813727"/>
          </a:xfrm>
          <a:prstGeom prst="rect">
            <a:avLst/>
          </a:prstGeom>
          <a:noFill/>
          <a:ln>
            <a:noFill/>
          </a:ln>
        </p:spPr>
      </p:pic>
      <p:pic>
        <p:nvPicPr>
          <p:cNvPr id="770" name="Google Shape;770;p94"/>
          <p:cNvPicPr preferRelativeResize="0"/>
          <p:nvPr/>
        </p:nvPicPr>
        <p:blipFill rotWithShape="1">
          <a:blip r:embed="rId7">
            <a:alphaModFix/>
          </a:blip>
          <a:srcRect b="0" l="0" r="0" t="0"/>
          <a:stretch/>
        </p:blipFill>
        <p:spPr>
          <a:xfrm>
            <a:off x="3434462" y="4624845"/>
            <a:ext cx="2828359" cy="1661007"/>
          </a:xfrm>
          <a:prstGeom prst="rect">
            <a:avLst/>
          </a:prstGeom>
          <a:noFill/>
          <a:ln>
            <a:noFill/>
          </a:ln>
        </p:spPr>
      </p:pic>
      <p:pic>
        <p:nvPicPr>
          <p:cNvPr id="771" name="Google Shape;771;p94"/>
          <p:cNvPicPr preferRelativeResize="0"/>
          <p:nvPr/>
        </p:nvPicPr>
        <p:blipFill rotWithShape="1">
          <a:blip r:embed="rId8">
            <a:alphaModFix/>
          </a:blip>
          <a:srcRect b="14562" l="0" r="0" t="78217"/>
          <a:stretch/>
        </p:blipFill>
        <p:spPr>
          <a:xfrm>
            <a:off x="2358189" y="1066945"/>
            <a:ext cx="7113460" cy="689866"/>
          </a:xfrm>
          <a:prstGeom prst="rect">
            <a:avLst/>
          </a:prstGeom>
          <a:noFill/>
          <a:ln>
            <a:noFill/>
          </a:ln>
        </p:spPr>
      </p:pic>
      <p:pic>
        <p:nvPicPr>
          <p:cNvPr id="772" name="Google Shape;772;p94"/>
          <p:cNvPicPr preferRelativeResize="0"/>
          <p:nvPr/>
        </p:nvPicPr>
        <p:blipFill rotWithShape="1">
          <a:blip r:embed="rId9">
            <a:alphaModFix/>
          </a:blip>
          <a:srcRect b="0" l="0" r="0" t="0"/>
          <a:stretch/>
        </p:blipFill>
        <p:spPr>
          <a:xfrm>
            <a:off x="6262821" y="2104765"/>
            <a:ext cx="2628420" cy="2346804"/>
          </a:xfrm>
          <a:prstGeom prst="rect">
            <a:avLst/>
          </a:prstGeom>
          <a:noFill/>
          <a:ln>
            <a:noFill/>
          </a:ln>
        </p:spPr>
      </p:pic>
      <p:pic>
        <p:nvPicPr>
          <p:cNvPr id="773" name="Google Shape;773;p94"/>
          <p:cNvPicPr preferRelativeResize="0"/>
          <p:nvPr/>
        </p:nvPicPr>
        <p:blipFill rotWithShape="1">
          <a:blip r:embed="rId10">
            <a:alphaModFix/>
          </a:blip>
          <a:srcRect b="0" l="0" r="0" t="0"/>
          <a:stretch/>
        </p:blipFill>
        <p:spPr>
          <a:xfrm>
            <a:off x="9194333" y="2104765"/>
            <a:ext cx="2657408" cy="2387831"/>
          </a:xfrm>
          <a:prstGeom prst="rect">
            <a:avLst/>
          </a:prstGeom>
          <a:noFill/>
          <a:ln>
            <a:noFill/>
          </a:ln>
        </p:spPr>
      </p:pic>
      <p:pic>
        <p:nvPicPr>
          <p:cNvPr id="774" name="Google Shape;774;p94"/>
          <p:cNvPicPr preferRelativeResize="0"/>
          <p:nvPr/>
        </p:nvPicPr>
        <p:blipFill rotWithShape="1">
          <a:blip r:embed="rId11">
            <a:alphaModFix/>
          </a:blip>
          <a:srcRect b="0" l="0" r="0" t="0"/>
          <a:stretch/>
        </p:blipFill>
        <p:spPr>
          <a:xfrm>
            <a:off x="6237902" y="4542123"/>
            <a:ext cx="2956431" cy="1766342"/>
          </a:xfrm>
          <a:prstGeom prst="rect">
            <a:avLst/>
          </a:prstGeom>
          <a:noFill/>
          <a:ln>
            <a:noFill/>
          </a:ln>
        </p:spPr>
      </p:pic>
      <p:pic>
        <p:nvPicPr>
          <p:cNvPr id="775" name="Google Shape;775;p94"/>
          <p:cNvPicPr preferRelativeResize="0"/>
          <p:nvPr/>
        </p:nvPicPr>
        <p:blipFill rotWithShape="1">
          <a:blip r:embed="rId12">
            <a:alphaModFix/>
          </a:blip>
          <a:srcRect b="0" l="0" r="0" t="0"/>
          <a:stretch/>
        </p:blipFill>
        <p:spPr>
          <a:xfrm>
            <a:off x="9194333" y="4492596"/>
            <a:ext cx="2873536" cy="17711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95"/>
          <p:cNvSpPr txBox="1"/>
          <p:nvPr>
            <p:ph type="title"/>
          </p:nvPr>
        </p:nvSpPr>
        <p:spPr>
          <a:xfrm>
            <a:off x="1167925" y="-188239"/>
            <a:ext cx="9227360" cy="1450757"/>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Performance of fuzzy inference system</a:t>
            </a:r>
            <a:endParaRPr b="1">
              <a:latin typeface="Times New Roman"/>
              <a:ea typeface="Times New Roman"/>
              <a:cs typeface="Times New Roman"/>
              <a:sym typeface="Times New Roman"/>
            </a:endParaRPr>
          </a:p>
        </p:txBody>
      </p:sp>
      <p:graphicFrame>
        <p:nvGraphicFramePr>
          <p:cNvPr id="781" name="Google Shape;781;p95"/>
          <p:cNvGraphicFramePr/>
          <p:nvPr/>
        </p:nvGraphicFramePr>
        <p:xfrm>
          <a:off x="2225615" y="2851153"/>
          <a:ext cx="3000000" cy="3000000"/>
        </p:xfrm>
        <a:graphic>
          <a:graphicData uri="http://schemas.openxmlformats.org/drawingml/2006/table">
            <a:tbl>
              <a:tblPr>
                <a:noFill/>
                <a:tableStyleId>{0C5175A8-FF31-449B-AC38-50FC668BC2BF}</a:tableStyleId>
              </a:tblPr>
              <a:tblGrid>
                <a:gridCol w="1191650"/>
                <a:gridCol w="1036225"/>
                <a:gridCol w="761925"/>
                <a:gridCol w="761925"/>
                <a:gridCol w="761925"/>
                <a:gridCol w="761925"/>
                <a:gridCol w="761925"/>
                <a:gridCol w="761925"/>
                <a:gridCol w="761925"/>
              </a:tblGrid>
              <a:tr h="465125">
                <a:tc gridSpan="2" rowSpan="2">
                  <a:txBody>
                    <a:bodyPr/>
                    <a:lstStyle/>
                    <a:p>
                      <a:pPr indent="0" lvl="0" marL="0" marR="0" rtl="0" algn="ctr">
                        <a:spcBef>
                          <a:spcPts val="0"/>
                        </a:spcBef>
                        <a:spcAft>
                          <a:spcPts val="0"/>
                        </a:spcAft>
                        <a:buNone/>
                      </a:pPr>
                      <a:r>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2" hMerge="1"/>
                <a:tc gridSpan="7">
                  <a:txBody>
                    <a:bodyPr/>
                    <a:lstStyle/>
                    <a:p>
                      <a:pPr indent="30480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Computer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c hMerge="1"/>
                <a:tc hMerge="1"/>
                <a:tc hMerge="1"/>
              </a:tr>
              <a:tr h="336250">
                <a:tc gridSpan="2" vMerge="1"/>
                <a:tc hMerge="1"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Wake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S1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S2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SWS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REM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Total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SE(%)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875">
                <a:tc rowSpan="8">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Expert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Wake</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1189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78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98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14</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1379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86.22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8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S1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72</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232</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65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95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465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49.89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8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S2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115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235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5734</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165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219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6468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88.65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8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SWS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4</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6</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337</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1861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13</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2221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83.79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8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REM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49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165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123</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2249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2588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86.90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8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Overall</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13121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85.85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8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Specificity</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0.98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0.96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0.91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0.98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0.96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68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PPV</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0.84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0.34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0.91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0.91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0.84 </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82" name="Google Shape;782;p95"/>
          <p:cNvSpPr txBox="1"/>
          <p:nvPr/>
        </p:nvSpPr>
        <p:spPr>
          <a:xfrm>
            <a:off x="1167925" y="1456671"/>
            <a:ext cx="9081570" cy="120032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The testing data set for estimation was comprised of 16 PSGs with 13121 30-second epochs. The over accuracy is of FIS after smooth is  </a:t>
            </a:r>
            <a:r>
              <a:rPr b="1" lang="en-US" sz="2400">
                <a:solidFill>
                  <a:srgbClr val="000000"/>
                </a:solidFill>
                <a:latin typeface="Times New Roman"/>
                <a:ea typeface="Times New Roman"/>
                <a:cs typeface="Times New Roman"/>
                <a:sym typeface="Times New Roman"/>
              </a:rPr>
              <a:t>85.85%</a:t>
            </a:r>
            <a:endParaRPr sz="2400">
              <a:solidFill>
                <a:schemeClr val="dk1"/>
              </a:solidFill>
              <a:latin typeface="Times New Roman"/>
              <a:ea typeface="Times New Roman"/>
              <a:cs typeface="Times New Roman"/>
              <a:sym typeface="Times New Roman"/>
            </a:endParaRPr>
          </a:p>
        </p:txBody>
      </p:sp>
      <p:sp>
        <p:nvSpPr>
          <p:cNvPr id="783" name="Google Shape;783;p95"/>
          <p:cNvSpPr/>
          <p:nvPr/>
        </p:nvSpPr>
        <p:spPr>
          <a:xfrm>
            <a:off x="8407343" y="2902952"/>
            <a:ext cx="1379538"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kappa=</a:t>
            </a:r>
            <a:r>
              <a:rPr lang="en-US" sz="1800">
                <a:solidFill>
                  <a:schemeClr val="dk1"/>
                </a:solidFill>
                <a:latin typeface="Arial"/>
                <a:ea typeface="Arial"/>
                <a:cs typeface="Arial"/>
                <a:sym typeface="Arial"/>
              </a:rPr>
              <a:t> 0.79</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pic>
        <p:nvPicPr>
          <p:cNvPr id="788" name="Google Shape;788;p96"/>
          <p:cNvPicPr preferRelativeResize="0"/>
          <p:nvPr/>
        </p:nvPicPr>
        <p:blipFill rotWithShape="1">
          <a:blip r:embed="rId3">
            <a:alphaModFix/>
          </a:blip>
          <a:srcRect b="0" l="0" r="0" t="0"/>
          <a:stretch/>
        </p:blipFill>
        <p:spPr>
          <a:xfrm>
            <a:off x="499872" y="145468"/>
            <a:ext cx="10336319" cy="6064832"/>
          </a:xfrm>
          <a:prstGeom prst="rect">
            <a:avLst/>
          </a:prstGeom>
          <a:noFill/>
          <a:ln>
            <a:noFill/>
          </a:ln>
        </p:spPr>
      </p:pic>
      <p:cxnSp>
        <p:nvCxnSpPr>
          <p:cNvPr id="789" name="Google Shape;789;p96"/>
          <p:cNvCxnSpPr/>
          <p:nvPr/>
        </p:nvCxnSpPr>
        <p:spPr>
          <a:xfrm rot="10800000">
            <a:off x="7339264" y="4156911"/>
            <a:ext cx="613610" cy="435142"/>
          </a:xfrm>
          <a:prstGeom prst="straightConnector1">
            <a:avLst/>
          </a:prstGeom>
          <a:noFill/>
          <a:ln cap="flat" cmpd="sng" w="76200">
            <a:solidFill>
              <a:schemeClr val="accent1"/>
            </a:solidFill>
            <a:prstDash val="solid"/>
            <a:round/>
            <a:headEnd len="sm" w="sm" type="none"/>
            <a:tailEnd len="med" w="med" type="triangle"/>
          </a:ln>
          <a:effectLst>
            <a:outerShdw blurRad="38100" rotWithShape="0" algn="t" dir="5400000" dist="25400">
              <a:srgbClr val="000000">
                <a:alpha val="49803"/>
              </a:srgbClr>
            </a:outerShdw>
          </a:effectLst>
        </p:spPr>
      </p:cxnSp>
      <p:sp>
        <p:nvSpPr>
          <p:cNvPr id="790" name="Google Shape;790;p96"/>
          <p:cNvSpPr txBox="1"/>
          <p:nvPr/>
        </p:nvSpPr>
        <p:spPr>
          <a:xfrm>
            <a:off x="7387225" y="4592053"/>
            <a:ext cx="3218530" cy="156966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3200">
                <a:solidFill>
                  <a:schemeClr val="dk1"/>
                </a:solidFill>
                <a:latin typeface="BiauKai"/>
                <a:ea typeface="BiauKai"/>
                <a:cs typeface="BiauKai"/>
                <a:sym typeface="BiauKai"/>
              </a:rPr>
              <a:t>變數太多了!</a:t>
            </a:r>
            <a:endParaRPr/>
          </a:p>
          <a:p>
            <a:pPr indent="0" lvl="0" marL="0" marR="0" rtl="0" algn="just">
              <a:spcBef>
                <a:spcPts val="0"/>
              </a:spcBef>
              <a:spcAft>
                <a:spcPts val="0"/>
              </a:spcAft>
              <a:buNone/>
            </a:pPr>
            <a:r>
              <a:rPr b="1" lang="en-US" sz="3200">
                <a:solidFill>
                  <a:schemeClr val="dk1"/>
                </a:solidFill>
                <a:latin typeface="BiauKai"/>
                <a:ea typeface="BiauKai"/>
                <a:cs typeface="BiauKai"/>
                <a:sym typeface="BiauKai"/>
              </a:rPr>
              <a:t>要如何決定出最佳的模糊集呢?</a:t>
            </a:r>
            <a:endParaRPr b="1" sz="3200">
              <a:solidFill>
                <a:schemeClr val="dk1"/>
              </a:solidFill>
              <a:latin typeface="BiauKai"/>
              <a:ea typeface="BiauKai"/>
              <a:cs typeface="BiauKai"/>
              <a:sym typeface="BiauKai"/>
            </a:endParaRPr>
          </a:p>
        </p:txBody>
      </p:sp>
      <p:pic>
        <p:nvPicPr>
          <p:cNvPr id="791" name="Google Shape;791;p96"/>
          <p:cNvPicPr preferRelativeResize="0"/>
          <p:nvPr/>
        </p:nvPicPr>
        <p:blipFill rotWithShape="1">
          <a:blip r:embed="rId4">
            <a:alphaModFix/>
          </a:blip>
          <a:srcRect b="4210" l="27269" r="25953" t="8158"/>
          <a:stretch/>
        </p:blipFill>
        <p:spPr>
          <a:xfrm>
            <a:off x="10605755" y="3816017"/>
            <a:ext cx="1522076" cy="285148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97"/>
          <p:cNvSpPr txBox="1"/>
          <p:nvPr>
            <p:ph type="title"/>
          </p:nvPr>
        </p:nvSpPr>
        <p:spPr>
          <a:xfrm>
            <a:off x="722243" y="30246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基因演算法</a:t>
            </a:r>
            <a:endParaRPr/>
          </a:p>
        </p:txBody>
      </p:sp>
      <p:pic>
        <p:nvPicPr>
          <p:cNvPr id="797" name="Google Shape;797;p97"/>
          <p:cNvPicPr preferRelativeResize="0"/>
          <p:nvPr/>
        </p:nvPicPr>
        <p:blipFill rotWithShape="1">
          <a:blip r:embed="rId3">
            <a:alphaModFix/>
          </a:blip>
          <a:srcRect b="0" l="0" r="0" t="0"/>
          <a:stretch/>
        </p:blipFill>
        <p:spPr>
          <a:xfrm>
            <a:off x="6268453" y="401054"/>
            <a:ext cx="5853362" cy="5853362"/>
          </a:xfrm>
          <a:prstGeom prst="rect">
            <a:avLst/>
          </a:prstGeom>
          <a:noFill/>
          <a:ln>
            <a:noFill/>
          </a:ln>
        </p:spPr>
      </p:pic>
      <p:sp>
        <p:nvSpPr>
          <p:cNvPr id="798" name="Google Shape;798;p97"/>
          <p:cNvSpPr/>
          <p:nvPr/>
        </p:nvSpPr>
        <p:spPr>
          <a:xfrm>
            <a:off x="479257" y="1910933"/>
            <a:ext cx="5362074" cy="424731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基因遺傳演算法(Genetic Algorithm)是一種模擬生物基因演化的搜尋演算法，其原理簡單的說就是達爾文的</a:t>
            </a:r>
            <a:r>
              <a:rPr lang="en-US" sz="2000">
                <a:solidFill>
                  <a:schemeClr val="dk2"/>
                </a:solidFill>
                <a:latin typeface="Times New Roman"/>
                <a:ea typeface="Times New Roman"/>
                <a:cs typeface="Times New Roman"/>
                <a:sym typeface="Times New Roman"/>
              </a:rPr>
              <a:t>物競天擇，適者生存</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215900" lvl="0" marL="342900" marR="0" rtl="0" algn="just">
              <a:lnSpc>
                <a:spcPct val="150000"/>
              </a:lnSpc>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342900" lvl="0" marL="342900" marR="0" rtl="0" algn="just">
              <a:lnSpc>
                <a:spcPct val="150000"/>
              </a:lnSpc>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遺傳基因演算法其主要的目的為嚴謹地架構出自然生物系統的進化過程，藉由生物物種的基本運算子，在每代間進行演化，終而尋得適當問題的最佳解。 近來被廣泛的應用於搜尋各類問題的最佳解 (多變數問題)。</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98"/>
          <p:cNvSpPr txBox="1"/>
          <p:nvPr>
            <p:ph type="title"/>
          </p:nvPr>
        </p:nvSpPr>
        <p:spPr>
          <a:xfrm>
            <a:off x="986840" y="501818"/>
            <a:ext cx="7543800" cy="762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特色</a:t>
            </a:r>
            <a:endParaRPr/>
          </a:p>
        </p:txBody>
      </p:sp>
      <p:sp>
        <p:nvSpPr>
          <p:cNvPr id="804" name="Google Shape;804;p98"/>
          <p:cNvSpPr txBox="1"/>
          <p:nvPr>
            <p:ph idx="1" type="body"/>
          </p:nvPr>
        </p:nvSpPr>
        <p:spPr>
          <a:xfrm>
            <a:off x="749968" y="1465848"/>
            <a:ext cx="10363200" cy="4572000"/>
          </a:xfrm>
          <a:prstGeom prst="rect">
            <a:avLst/>
          </a:prstGeom>
          <a:noFill/>
          <a:ln>
            <a:noFill/>
          </a:ln>
        </p:spPr>
        <p:txBody>
          <a:bodyPr anchorCtr="0" anchor="t" bIns="45700" lIns="91425" spcFirstLastPara="1" rIns="91425" wrap="square" tIns="45700">
            <a:noAutofit/>
          </a:bodyPr>
          <a:lstStyle/>
          <a:p>
            <a:pPr indent="-274320" lvl="0" marL="274320" rtl="0" algn="just">
              <a:lnSpc>
                <a:spcPct val="90000"/>
              </a:lnSpc>
              <a:spcBef>
                <a:spcPts val="0"/>
              </a:spcBef>
              <a:spcAft>
                <a:spcPts val="0"/>
              </a:spcAft>
              <a:buSzPts val="2040"/>
              <a:buChar char="⚫"/>
            </a:pPr>
            <a:r>
              <a:rPr lang="en-US" sz="2400">
                <a:latin typeface="Times New Roman"/>
                <a:ea typeface="Times New Roman"/>
                <a:cs typeface="Times New Roman"/>
                <a:sym typeface="Times New Roman"/>
              </a:rPr>
              <a:t>遺傳的演算法則跟一般的最佳化方法所不同之主要特性分述如下</a:t>
            </a:r>
            <a:endParaRPr/>
          </a:p>
          <a:p>
            <a:pPr indent="-228600" lvl="1" marL="548640" rtl="0" algn="just">
              <a:lnSpc>
                <a:spcPct val="90000"/>
              </a:lnSpc>
              <a:spcBef>
                <a:spcPts val="370"/>
              </a:spcBef>
              <a:spcAft>
                <a:spcPts val="0"/>
              </a:spcAft>
              <a:buSzPts val="2040"/>
              <a:buChar char="⚫"/>
            </a:pPr>
            <a:r>
              <a:rPr lang="en-US">
                <a:latin typeface="Times New Roman"/>
                <a:ea typeface="Times New Roman"/>
                <a:cs typeface="Times New Roman"/>
                <a:sym typeface="Times New Roman"/>
              </a:rPr>
              <a:t>遺傳演算法的運算，主要在</a:t>
            </a:r>
            <a:r>
              <a:rPr b="1" lang="en-US">
                <a:latin typeface="Times New Roman"/>
                <a:ea typeface="Times New Roman"/>
                <a:cs typeface="Times New Roman"/>
                <a:sym typeface="Times New Roman"/>
              </a:rPr>
              <a:t>參數經過編碼的位元字串上，而非參數本身</a:t>
            </a:r>
            <a:r>
              <a:rPr lang="en-US">
                <a:latin typeface="Times New Roman"/>
                <a:ea typeface="Times New Roman"/>
                <a:cs typeface="Times New Roman"/>
                <a:sym typeface="Times New Roman"/>
              </a:rPr>
              <a:t>，所以在搜尋分析上不受參數連續性的限制。</a:t>
            </a:r>
            <a:endParaRPr/>
          </a:p>
          <a:p>
            <a:pPr indent="-99059" lvl="1" marL="548640" rtl="0" algn="just">
              <a:lnSpc>
                <a:spcPct val="90000"/>
              </a:lnSpc>
              <a:spcBef>
                <a:spcPts val="370"/>
              </a:spcBef>
              <a:spcAft>
                <a:spcPts val="0"/>
              </a:spcAft>
              <a:buSzPts val="2040"/>
              <a:buNone/>
            </a:pPr>
            <a:r>
              <a:t/>
            </a:r>
            <a:endParaRPr>
              <a:latin typeface="Times New Roman"/>
              <a:ea typeface="Times New Roman"/>
              <a:cs typeface="Times New Roman"/>
              <a:sym typeface="Times New Roman"/>
            </a:endParaRPr>
          </a:p>
          <a:p>
            <a:pPr indent="-228600" lvl="1" marL="548640" rtl="0" algn="just">
              <a:lnSpc>
                <a:spcPct val="90000"/>
              </a:lnSpc>
              <a:spcBef>
                <a:spcPts val="370"/>
              </a:spcBef>
              <a:spcAft>
                <a:spcPts val="0"/>
              </a:spcAft>
              <a:buSzPts val="2040"/>
              <a:buChar char="⚫"/>
            </a:pPr>
            <a:r>
              <a:rPr lang="en-US">
                <a:latin typeface="Times New Roman"/>
                <a:ea typeface="Times New Roman"/>
                <a:cs typeface="Times New Roman"/>
                <a:sym typeface="Times New Roman"/>
              </a:rPr>
              <a:t>遺傳演算法採用隨機多點同時搜尋的方式(複製→交配 →突變) ，而非傳統的單點依序搜尋方式，</a:t>
            </a:r>
            <a:r>
              <a:rPr b="1" lang="en-US">
                <a:latin typeface="Times New Roman"/>
                <a:ea typeface="Times New Roman"/>
                <a:cs typeface="Times New Roman"/>
                <a:sym typeface="Times New Roman"/>
              </a:rPr>
              <a:t>因此可以避免侷限在區域的最佳解上，而得到問題的最佳解上。</a:t>
            </a:r>
            <a:endParaRPr/>
          </a:p>
          <a:p>
            <a:pPr indent="-144780" lvl="0" marL="274320" rtl="0" algn="just">
              <a:lnSpc>
                <a:spcPct val="90000"/>
              </a:lnSpc>
              <a:spcBef>
                <a:spcPts val="580"/>
              </a:spcBef>
              <a:spcAft>
                <a:spcPts val="0"/>
              </a:spcAft>
              <a:buSzPts val="2040"/>
              <a:buNone/>
            </a:pPr>
            <a:r>
              <a:t/>
            </a:r>
            <a:endParaRPr sz="2400">
              <a:latin typeface="Times New Roman"/>
              <a:ea typeface="Times New Roman"/>
              <a:cs typeface="Times New Roman"/>
              <a:sym typeface="Times New Roman"/>
            </a:endParaRPr>
          </a:p>
          <a:p>
            <a:pPr indent="-133985" lvl="0" marL="274320" rtl="0" algn="l">
              <a:lnSpc>
                <a:spcPct val="90000"/>
              </a:lnSpc>
              <a:spcBef>
                <a:spcPts val="580"/>
              </a:spcBef>
              <a:spcAft>
                <a:spcPts val="0"/>
              </a:spcAft>
              <a:buSzPts val="221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99"/>
          <p:cNvSpPr txBox="1"/>
          <p:nvPr>
            <p:ph type="title"/>
          </p:nvPr>
        </p:nvSpPr>
        <p:spPr>
          <a:xfrm>
            <a:off x="1245005" y="-238195"/>
            <a:ext cx="9710126" cy="1450757"/>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Genetic Algorithm 基因演算法演化流程圖</a:t>
            </a:r>
            <a:endParaRPr b="1">
              <a:latin typeface="Times New Roman"/>
              <a:ea typeface="Times New Roman"/>
              <a:cs typeface="Times New Roman"/>
              <a:sym typeface="Times New Roman"/>
            </a:endParaRPr>
          </a:p>
        </p:txBody>
      </p:sp>
      <p:pic>
        <p:nvPicPr>
          <p:cNvPr id="810" name="Google Shape;810;p99"/>
          <p:cNvPicPr preferRelativeResize="0"/>
          <p:nvPr/>
        </p:nvPicPr>
        <p:blipFill rotWithShape="1">
          <a:blip r:embed="rId3">
            <a:alphaModFix/>
          </a:blip>
          <a:srcRect b="0" l="0" r="0" t="0"/>
          <a:stretch/>
        </p:blipFill>
        <p:spPr>
          <a:xfrm>
            <a:off x="3575720" y="1268761"/>
            <a:ext cx="5761038" cy="53990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00"/>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Libre Franklin"/>
              <a:buNone/>
            </a:pPr>
            <a:r>
              <a:rPr lang="en-US"/>
              <a:t>基因運算子(Genetic operators)</a:t>
            </a:r>
            <a:endParaRPr/>
          </a:p>
        </p:txBody>
      </p:sp>
      <p:sp>
        <p:nvSpPr>
          <p:cNvPr id="816" name="Google Shape;816;p100"/>
          <p:cNvSpPr txBox="1"/>
          <p:nvPr>
            <p:ph idx="1" type="body"/>
          </p:nvPr>
        </p:nvSpPr>
        <p:spPr>
          <a:xfrm>
            <a:off x="1040474" y="1636034"/>
            <a:ext cx="9565681" cy="5078412"/>
          </a:xfrm>
          <a:prstGeom prst="rect">
            <a:avLst/>
          </a:prstGeom>
          <a:noFill/>
          <a:ln>
            <a:noFill/>
          </a:ln>
        </p:spPr>
        <p:txBody>
          <a:bodyPr anchorCtr="0" anchor="t" bIns="45700" lIns="91425" spcFirstLastPara="1" rIns="91425" wrap="square" tIns="45700">
            <a:noAutofit/>
          </a:bodyPr>
          <a:lstStyle/>
          <a:p>
            <a:pPr indent="-274320" lvl="0" marL="274320" rtl="0" algn="just">
              <a:lnSpc>
                <a:spcPct val="90000"/>
              </a:lnSpc>
              <a:spcBef>
                <a:spcPts val="0"/>
              </a:spcBef>
              <a:spcAft>
                <a:spcPts val="0"/>
              </a:spcAft>
              <a:buSzPts val="2210"/>
              <a:buChar char="⚫"/>
            </a:pPr>
            <a:r>
              <a:rPr lang="en-US">
                <a:latin typeface="Times New Roman"/>
                <a:ea typeface="Times New Roman"/>
                <a:cs typeface="Times New Roman"/>
                <a:sym typeface="Times New Roman"/>
              </a:rPr>
              <a:t>一般而言，GA 有三種主要的運算子：</a:t>
            </a:r>
            <a:endParaRPr/>
          </a:p>
          <a:p>
            <a:pPr indent="-228599" lvl="1" marL="548640" rtl="0" algn="just">
              <a:lnSpc>
                <a:spcPct val="90000"/>
              </a:lnSpc>
              <a:spcBef>
                <a:spcPts val="370"/>
              </a:spcBef>
              <a:spcAft>
                <a:spcPts val="0"/>
              </a:spcAft>
              <a:buSzPts val="1870"/>
              <a:buChar char="⚫"/>
            </a:pPr>
            <a:r>
              <a:rPr lang="en-US" sz="2200">
                <a:latin typeface="Times New Roman"/>
                <a:ea typeface="Times New Roman"/>
                <a:cs typeface="Times New Roman"/>
                <a:sym typeface="Times New Roman"/>
              </a:rPr>
              <a:t> 選擇(selection) 、複製(reproduction)</a:t>
            </a:r>
            <a:endParaRPr/>
          </a:p>
          <a:p>
            <a:pPr indent="-228600" lvl="2" marL="822960" rtl="0" algn="just">
              <a:lnSpc>
                <a:spcPct val="90000"/>
              </a:lnSpc>
              <a:spcBef>
                <a:spcPts val="370"/>
              </a:spcBef>
              <a:spcAft>
                <a:spcPts val="0"/>
              </a:spcAft>
              <a:buSzPts val="1700"/>
              <a:buChar char="⚫"/>
            </a:pPr>
            <a:r>
              <a:rPr lang="en-US">
                <a:latin typeface="Times New Roman"/>
                <a:ea typeface="Times New Roman"/>
                <a:cs typeface="Times New Roman"/>
                <a:sym typeface="Times New Roman"/>
              </a:rPr>
              <a:t>選擇哪些個體可以存活，或是選擇哪些個體可以產生子代，使得他的基因被保留在族群中。一般的作法是個體的分數越高，被選擇產生下一代的機率就越高。自然界也是強者會產生較多的子代，從另一個角度來看，弱者相對的被淘汰掉了。 </a:t>
            </a:r>
            <a:endParaRPr>
              <a:latin typeface="Times New Roman"/>
              <a:ea typeface="Times New Roman"/>
              <a:cs typeface="Times New Roman"/>
              <a:sym typeface="Times New Roman"/>
            </a:endParaRPr>
          </a:p>
          <a:p>
            <a:pPr indent="-120650" lvl="2" marL="822960" rtl="0" algn="just">
              <a:lnSpc>
                <a:spcPct val="90000"/>
              </a:lnSpc>
              <a:spcBef>
                <a:spcPts val="370"/>
              </a:spcBef>
              <a:spcAft>
                <a:spcPts val="0"/>
              </a:spcAft>
              <a:buSzPts val="1700"/>
              <a:buNone/>
            </a:pPr>
            <a:r>
              <a:t/>
            </a:r>
            <a:endParaRPr>
              <a:latin typeface="Times New Roman"/>
              <a:ea typeface="Times New Roman"/>
              <a:cs typeface="Times New Roman"/>
              <a:sym typeface="Times New Roman"/>
            </a:endParaRPr>
          </a:p>
          <a:p>
            <a:pPr indent="-228599" lvl="1" marL="548640" rtl="0" algn="just">
              <a:lnSpc>
                <a:spcPct val="90000"/>
              </a:lnSpc>
              <a:spcBef>
                <a:spcPts val="370"/>
              </a:spcBef>
              <a:spcAft>
                <a:spcPts val="0"/>
              </a:spcAft>
              <a:buSzPts val="1870"/>
              <a:buChar char="⚫"/>
            </a:pPr>
            <a:r>
              <a:rPr lang="en-US" sz="2200">
                <a:latin typeface="Times New Roman"/>
                <a:ea typeface="Times New Roman"/>
                <a:cs typeface="Times New Roman"/>
                <a:sym typeface="Times New Roman"/>
              </a:rPr>
              <a:t> 交配(crossover)</a:t>
            </a:r>
            <a:endParaRPr/>
          </a:p>
          <a:p>
            <a:pPr indent="-228600" lvl="2" marL="822960" rtl="0" algn="just">
              <a:lnSpc>
                <a:spcPct val="90000"/>
              </a:lnSpc>
              <a:spcBef>
                <a:spcPts val="370"/>
              </a:spcBef>
              <a:spcAft>
                <a:spcPts val="0"/>
              </a:spcAft>
              <a:buSzPts val="1700"/>
              <a:buChar char="⚫"/>
            </a:pPr>
            <a:r>
              <a:rPr lang="en-US">
                <a:latin typeface="Times New Roman"/>
                <a:ea typeface="Times New Roman"/>
                <a:cs typeface="Times New Roman"/>
                <a:sym typeface="Times New Roman"/>
              </a:rPr>
              <a:t>交配大致上可以分為兩種型態：離散型(discret)，連續形(continuous)。若要交配的親代各為 A, B，則離散型的交配產生的子代 C，其染色體上的基因 Ci，不是 Ai 就是 Bi。而連續型的則會產生 Ci = Ai 和 Bi 的線性組合。選擇哪一個型態需視問題而定，且真正實作時有很多不同的變形。</a:t>
            </a:r>
            <a:endParaRPr>
              <a:latin typeface="Times New Roman"/>
              <a:ea typeface="Times New Roman"/>
              <a:cs typeface="Times New Roman"/>
              <a:sym typeface="Times New Roman"/>
            </a:endParaRPr>
          </a:p>
          <a:p>
            <a:pPr indent="-228600" lvl="2" marL="822960" rtl="0" algn="just">
              <a:lnSpc>
                <a:spcPct val="90000"/>
              </a:lnSpc>
              <a:spcBef>
                <a:spcPts val="370"/>
              </a:spcBef>
              <a:spcAft>
                <a:spcPts val="0"/>
              </a:spcAft>
              <a:buSzPts val="1700"/>
              <a:buChar char="⚫"/>
            </a:pPr>
            <a:r>
              <a:rPr lang="en-US">
                <a:latin typeface="Times New Roman"/>
                <a:ea typeface="Times New Roman"/>
                <a:cs typeface="Times New Roman"/>
                <a:sym typeface="Times New Roman"/>
              </a:rPr>
              <a:t> </a:t>
            </a:r>
            <a:endParaRPr/>
          </a:p>
          <a:p>
            <a:pPr indent="-228599" lvl="1" marL="548640" rtl="0" algn="just">
              <a:lnSpc>
                <a:spcPct val="90000"/>
              </a:lnSpc>
              <a:spcBef>
                <a:spcPts val="370"/>
              </a:spcBef>
              <a:spcAft>
                <a:spcPts val="0"/>
              </a:spcAft>
              <a:buSzPts val="1870"/>
              <a:buChar char="⚫"/>
            </a:pPr>
            <a:r>
              <a:rPr lang="en-US" sz="2200">
                <a:latin typeface="Times New Roman"/>
                <a:ea typeface="Times New Roman"/>
                <a:cs typeface="Times New Roman"/>
                <a:sym typeface="Times New Roman"/>
              </a:rPr>
              <a:t> 突變(mutation) </a:t>
            </a:r>
            <a:endParaRPr sz="2200">
              <a:latin typeface="Times New Roman"/>
              <a:ea typeface="Times New Roman"/>
              <a:cs typeface="Times New Roman"/>
              <a:sym typeface="Times New Roman"/>
            </a:endParaRPr>
          </a:p>
          <a:p>
            <a:pPr indent="-228600" lvl="2" marL="822960" rtl="0" algn="just">
              <a:lnSpc>
                <a:spcPct val="90000"/>
              </a:lnSpc>
              <a:spcBef>
                <a:spcPts val="370"/>
              </a:spcBef>
              <a:spcAft>
                <a:spcPts val="0"/>
              </a:spcAft>
              <a:buSzPts val="1530"/>
              <a:buChar char="⚫"/>
            </a:pPr>
            <a:r>
              <a:rPr lang="en-US" sz="1800">
                <a:latin typeface="Times New Roman"/>
                <a:ea typeface="Times New Roman"/>
                <a:cs typeface="Times New Roman"/>
                <a:sym typeface="Times New Roman"/>
              </a:rPr>
              <a:t>突變過程是隨機地選取一物種字串並且，隨機地選取突變點，然後改變物種字串裡的位元資訊。</a:t>
            </a:r>
            <a:endParaRPr/>
          </a:p>
          <a:p>
            <a:pPr indent="-109854" lvl="1" marL="548640" rtl="0" algn="just">
              <a:lnSpc>
                <a:spcPct val="90000"/>
              </a:lnSpc>
              <a:spcBef>
                <a:spcPts val="370"/>
              </a:spcBef>
              <a:spcAft>
                <a:spcPts val="0"/>
              </a:spcAft>
              <a:buSzPts val="1870"/>
              <a:buNone/>
            </a:pPr>
            <a:r>
              <a:t/>
            </a:r>
            <a:endParaRPr sz="2200">
              <a:latin typeface="Times New Roman"/>
              <a:ea typeface="Times New Roman"/>
              <a:cs typeface="Times New Roman"/>
              <a:sym typeface="Times New Roman"/>
            </a:endParaRPr>
          </a:p>
          <a:p>
            <a:pPr indent="-109854" lvl="1" marL="548640" rtl="0" algn="l">
              <a:lnSpc>
                <a:spcPct val="90000"/>
              </a:lnSpc>
              <a:spcBef>
                <a:spcPts val="370"/>
              </a:spcBef>
              <a:spcAft>
                <a:spcPts val="0"/>
              </a:spcAft>
              <a:buSzPts val="1870"/>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857673" y="329620"/>
            <a:ext cx="7886700" cy="994172"/>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BiauKai"/>
              <a:buNone/>
            </a:pPr>
            <a:r>
              <a:rPr lang="en-US">
                <a:latin typeface="BiauKai"/>
                <a:ea typeface="BiauKai"/>
                <a:cs typeface="BiauKai"/>
                <a:sym typeface="BiauKai"/>
              </a:rPr>
              <a:t>睡眠診斷</a:t>
            </a:r>
            <a:endParaRPr>
              <a:latin typeface="BiauKai"/>
              <a:ea typeface="BiauKai"/>
              <a:cs typeface="BiauKai"/>
              <a:sym typeface="BiauKai"/>
            </a:endParaRPr>
          </a:p>
        </p:txBody>
      </p:sp>
      <p:sp>
        <p:nvSpPr>
          <p:cNvPr id="414" name="Google Shape;414;p56"/>
          <p:cNvSpPr txBox="1"/>
          <p:nvPr>
            <p:ph idx="1" type="body"/>
          </p:nvPr>
        </p:nvSpPr>
        <p:spPr>
          <a:xfrm>
            <a:off x="515389" y="1404074"/>
            <a:ext cx="10729400" cy="3263504"/>
          </a:xfrm>
          <a:prstGeom prst="rect">
            <a:avLst/>
          </a:prstGeom>
          <a:noFill/>
          <a:ln>
            <a:noFill/>
          </a:ln>
        </p:spPr>
        <p:txBody>
          <a:bodyPr anchorCtr="0" anchor="t" bIns="45700" lIns="91425" spcFirstLastPara="1" rIns="91425" wrap="square" tIns="45700">
            <a:noAutofit/>
          </a:bodyPr>
          <a:lstStyle/>
          <a:p>
            <a:pPr indent="-228599" lvl="1" marL="548640" rtl="0" algn="just">
              <a:spcBef>
                <a:spcPts val="0"/>
              </a:spcBef>
              <a:spcAft>
                <a:spcPts val="0"/>
              </a:spcAft>
              <a:buSzPts val="1530"/>
              <a:buChar char="⚫"/>
            </a:pPr>
            <a:r>
              <a:rPr lang="en-US" sz="1800">
                <a:latin typeface="Times New Roman"/>
                <a:ea typeface="Times New Roman"/>
                <a:cs typeface="Times New Roman"/>
                <a:sym typeface="Times New Roman"/>
              </a:rPr>
              <a:t>台灣睡眠醫學學會於2015年調查發現，國人失眠盛行率為</a:t>
            </a:r>
            <a:r>
              <a:rPr b="1" lang="en-US" sz="1800">
                <a:latin typeface="Times New Roman"/>
                <a:ea typeface="Times New Roman"/>
                <a:cs typeface="Times New Roman"/>
                <a:sym typeface="Times New Roman"/>
              </a:rPr>
              <a:t>20.2%</a:t>
            </a:r>
            <a:r>
              <a:rPr lang="en-US" sz="1800">
                <a:latin typeface="Times New Roman"/>
                <a:ea typeface="Times New Roman"/>
                <a:cs typeface="Times New Roman"/>
                <a:sym typeface="Times New Roman"/>
              </a:rPr>
              <a:t>，即每5人就有1人有失眠困擾，全台逾</a:t>
            </a:r>
            <a:r>
              <a:rPr b="1" lang="en-US" sz="1800">
                <a:latin typeface="Times New Roman"/>
                <a:ea typeface="Times New Roman"/>
                <a:cs typeface="Times New Roman"/>
                <a:sym typeface="Times New Roman"/>
              </a:rPr>
              <a:t>400萬</a:t>
            </a:r>
            <a:r>
              <a:rPr lang="en-US" sz="1800">
                <a:latin typeface="Times New Roman"/>
                <a:ea typeface="Times New Roman"/>
                <a:cs typeface="Times New Roman"/>
                <a:sym typeface="Times New Roman"/>
              </a:rPr>
              <a:t>人 (全球有1/3人口有失眠問題)。</a:t>
            </a:r>
            <a:endParaRPr sz="1800">
              <a:latin typeface="Times New Roman"/>
              <a:ea typeface="Times New Roman"/>
              <a:cs typeface="Times New Roman"/>
              <a:sym typeface="Times New Roman"/>
            </a:endParaRPr>
          </a:p>
          <a:p>
            <a:pPr indent="-131444" lvl="1" marL="548640" rtl="0" algn="just">
              <a:spcBef>
                <a:spcPts val="370"/>
              </a:spcBef>
              <a:spcAft>
                <a:spcPts val="0"/>
              </a:spcAft>
              <a:buSzPts val="1530"/>
              <a:buNone/>
            </a:pPr>
            <a:r>
              <a:t/>
            </a:r>
            <a:endParaRPr sz="1800">
              <a:latin typeface="Times New Roman"/>
              <a:ea typeface="Times New Roman"/>
              <a:cs typeface="Times New Roman"/>
              <a:sym typeface="Times New Roman"/>
            </a:endParaRPr>
          </a:p>
          <a:p>
            <a:pPr indent="-228599" lvl="1" marL="548640" rtl="0" algn="just">
              <a:spcBef>
                <a:spcPts val="370"/>
              </a:spcBef>
              <a:spcAft>
                <a:spcPts val="0"/>
              </a:spcAft>
              <a:buSzPts val="1530"/>
              <a:buChar char="⚫"/>
            </a:pPr>
            <a:r>
              <a:rPr lang="en-US" sz="1800">
                <a:latin typeface="Times New Roman"/>
                <a:ea typeface="Times New Roman"/>
                <a:cs typeface="Times New Roman"/>
                <a:sym typeface="Times New Roman"/>
              </a:rPr>
              <a:t>目前臨床睡眠診斷上主要使用多重生理紀錄儀(PSG)來收錄生理訊號作為專家來判讀睡眠階段的依據，並以此來輔助醫師診斷。然而，專家判讀需要耗費許多人力與時間且受專家個人主觀上的影響。</a:t>
            </a:r>
            <a:endParaRPr/>
          </a:p>
        </p:txBody>
      </p:sp>
      <p:pic>
        <p:nvPicPr>
          <p:cNvPr descr="psg_set" id="415" name="Google Shape;415;p56"/>
          <p:cNvPicPr preferRelativeResize="0"/>
          <p:nvPr/>
        </p:nvPicPr>
        <p:blipFill rotWithShape="1">
          <a:blip r:embed="rId3">
            <a:alphaModFix/>
          </a:blip>
          <a:srcRect b="0" l="0" r="0" t="0"/>
          <a:stretch/>
        </p:blipFill>
        <p:spPr>
          <a:xfrm>
            <a:off x="4400570" y="3612318"/>
            <a:ext cx="2849812" cy="1604642"/>
          </a:xfrm>
          <a:prstGeom prst="rect">
            <a:avLst/>
          </a:prstGeom>
          <a:noFill/>
          <a:ln>
            <a:noFill/>
          </a:ln>
        </p:spPr>
      </p:pic>
      <p:sp>
        <p:nvSpPr>
          <p:cNvPr id="416" name="Google Shape;416;p56"/>
          <p:cNvSpPr txBox="1"/>
          <p:nvPr/>
        </p:nvSpPr>
        <p:spPr>
          <a:xfrm>
            <a:off x="4619886" y="5312544"/>
            <a:ext cx="2581454"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臨床睡眠生理訊號量測</a:t>
            </a:r>
            <a:endParaRPr sz="1600">
              <a:solidFill>
                <a:srgbClr val="000000"/>
              </a:solidFill>
              <a:latin typeface="Times New Roman"/>
              <a:ea typeface="Times New Roman"/>
              <a:cs typeface="Times New Roman"/>
              <a:sym typeface="Times New Roman"/>
            </a:endParaRPr>
          </a:p>
          <a:p>
            <a:pPr indent="-214313" lvl="0" marL="214313" marR="0" rtl="0" algn="l">
              <a:spcBef>
                <a:spcPts val="0"/>
              </a:spcBef>
              <a:spcAft>
                <a:spcPts val="0"/>
              </a:spcAft>
              <a:buClr>
                <a:srgbClr val="000000"/>
              </a:buClr>
              <a:buSzPts val="1600"/>
              <a:buFont typeface="Arial"/>
              <a:buChar char="•"/>
            </a:pPr>
            <a:r>
              <a:rPr lang="en-US" sz="1600">
                <a:solidFill>
                  <a:srgbClr val="000000"/>
                </a:solidFill>
                <a:latin typeface="Times New Roman"/>
                <a:ea typeface="Times New Roman"/>
                <a:cs typeface="Times New Roman"/>
                <a:sym typeface="Times New Roman"/>
              </a:rPr>
              <a:t>睡眠中心床位有限，需排隊等待 </a:t>
            </a:r>
            <a:r>
              <a:rPr lang="en-US" sz="1600" u="sng">
                <a:solidFill>
                  <a:srgbClr val="000000"/>
                </a:solidFill>
                <a:latin typeface="Times New Roman"/>
                <a:ea typeface="Times New Roman"/>
                <a:cs typeface="Times New Roman"/>
                <a:sym typeface="Times New Roman"/>
              </a:rPr>
              <a:t>(2~3 M)</a:t>
            </a:r>
            <a:endParaRPr/>
          </a:p>
          <a:p>
            <a:pPr indent="-214313" lvl="0" marL="214313" marR="0" rtl="0" algn="l">
              <a:spcBef>
                <a:spcPts val="0"/>
              </a:spcBef>
              <a:spcAft>
                <a:spcPts val="0"/>
              </a:spcAft>
              <a:buClr>
                <a:srgbClr val="000000"/>
              </a:buClr>
              <a:buSzPts val="1600"/>
              <a:buFont typeface="Arial"/>
              <a:buChar char="•"/>
            </a:pPr>
            <a:r>
              <a:rPr lang="en-US" sz="1600">
                <a:solidFill>
                  <a:srgbClr val="000000"/>
                </a:solidFill>
                <a:latin typeface="Times New Roman"/>
                <a:ea typeface="Times New Roman"/>
                <a:cs typeface="Times New Roman"/>
                <a:sym typeface="Times New Roman"/>
              </a:rPr>
              <a:t>費用昂貴 </a:t>
            </a:r>
            <a:r>
              <a:rPr lang="en-US" sz="1600" u="sng">
                <a:solidFill>
                  <a:srgbClr val="000000"/>
                </a:solidFill>
                <a:latin typeface="Times New Roman"/>
                <a:ea typeface="Times New Roman"/>
                <a:cs typeface="Times New Roman"/>
                <a:sym typeface="Times New Roman"/>
              </a:rPr>
              <a:t>(NT 7~8000)</a:t>
            </a:r>
            <a:endParaRPr/>
          </a:p>
          <a:p>
            <a:pPr indent="-214313" lvl="0" marL="214313" marR="0" rtl="0" algn="l">
              <a:spcBef>
                <a:spcPts val="0"/>
              </a:spcBef>
              <a:spcAft>
                <a:spcPts val="0"/>
              </a:spcAft>
              <a:buClr>
                <a:srgbClr val="000000"/>
              </a:buClr>
              <a:buSzPts val="1600"/>
              <a:buFont typeface="Arial"/>
              <a:buChar char="•"/>
            </a:pPr>
            <a:r>
              <a:rPr lang="en-US" sz="1600">
                <a:solidFill>
                  <a:srgbClr val="000000"/>
                </a:solidFill>
                <a:latin typeface="Times New Roman"/>
                <a:ea typeface="Times New Roman"/>
                <a:cs typeface="Times New Roman"/>
                <a:sym typeface="Times New Roman"/>
              </a:rPr>
              <a:t>第一晚效應</a:t>
            </a:r>
            <a:endParaRPr sz="1600">
              <a:solidFill>
                <a:srgbClr val="000000"/>
              </a:solidFill>
              <a:latin typeface="Times New Roman"/>
              <a:ea typeface="Times New Roman"/>
              <a:cs typeface="Times New Roman"/>
              <a:sym typeface="Times New Roman"/>
            </a:endParaRPr>
          </a:p>
        </p:txBody>
      </p:sp>
      <p:pic>
        <p:nvPicPr>
          <p:cNvPr id="417" name="Google Shape;417;p56"/>
          <p:cNvPicPr preferRelativeResize="0"/>
          <p:nvPr/>
        </p:nvPicPr>
        <p:blipFill rotWithShape="1">
          <a:blip r:embed="rId4">
            <a:alphaModFix/>
          </a:blip>
          <a:srcRect b="0" l="0" r="0" t="0"/>
          <a:stretch/>
        </p:blipFill>
        <p:spPr>
          <a:xfrm>
            <a:off x="8003990" y="3486648"/>
            <a:ext cx="3240799" cy="2034661"/>
          </a:xfrm>
          <a:prstGeom prst="rect">
            <a:avLst/>
          </a:prstGeom>
          <a:noFill/>
          <a:ln>
            <a:noFill/>
          </a:ln>
        </p:spPr>
      </p:pic>
      <p:sp>
        <p:nvSpPr>
          <p:cNvPr id="418" name="Google Shape;418;p56"/>
          <p:cNvSpPr/>
          <p:nvPr/>
        </p:nvSpPr>
        <p:spPr>
          <a:xfrm>
            <a:off x="8744373" y="5681874"/>
            <a:ext cx="250041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睡眠判讀介面</a:t>
            </a:r>
            <a:endParaRPr sz="1600">
              <a:solidFill>
                <a:srgbClr val="000000"/>
              </a:solidFill>
              <a:latin typeface="Times New Roman"/>
              <a:ea typeface="Times New Roman"/>
              <a:cs typeface="Times New Roman"/>
              <a:sym typeface="Times New Roman"/>
            </a:endParaRPr>
          </a:p>
          <a:p>
            <a:pPr indent="-214313" lvl="0" marL="214313" marR="0" rtl="0" algn="l">
              <a:spcBef>
                <a:spcPts val="0"/>
              </a:spcBef>
              <a:spcAft>
                <a:spcPts val="0"/>
              </a:spcAft>
              <a:buClr>
                <a:srgbClr val="000000"/>
              </a:buClr>
              <a:buSzPts val="1600"/>
              <a:buFont typeface="Arial"/>
              <a:buChar char="•"/>
            </a:pPr>
            <a:r>
              <a:rPr lang="en-US" sz="1600">
                <a:solidFill>
                  <a:srgbClr val="000000"/>
                </a:solidFill>
                <a:latin typeface="Times New Roman"/>
                <a:ea typeface="Times New Roman"/>
                <a:cs typeface="Times New Roman"/>
                <a:sym typeface="Times New Roman"/>
              </a:rPr>
              <a:t>耗費人力與時間</a:t>
            </a:r>
            <a:endParaRPr sz="1600">
              <a:solidFill>
                <a:srgbClr val="000000"/>
              </a:solidFill>
              <a:latin typeface="Times New Roman"/>
              <a:ea typeface="Times New Roman"/>
              <a:cs typeface="Times New Roman"/>
              <a:sym typeface="Times New Roman"/>
            </a:endParaRPr>
          </a:p>
          <a:p>
            <a:pPr indent="-214313" lvl="0" marL="214313" marR="0" rtl="0" algn="l">
              <a:spcBef>
                <a:spcPts val="0"/>
              </a:spcBef>
              <a:spcAft>
                <a:spcPts val="0"/>
              </a:spcAft>
              <a:buClr>
                <a:srgbClr val="000000"/>
              </a:buClr>
              <a:buSzPts val="1600"/>
              <a:buFont typeface="Arial"/>
              <a:buChar char="•"/>
            </a:pPr>
            <a:r>
              <a:rPr lang="en-US" sz="1600">
                <a:solidFill>
                  <a:srgbClr val="000000"/>
                </a:solidFill>
                <a:latin typeface="Times New Roman"/>
                <a:ea typeface="Times New Roman"/>
                <a:cs typeface="Times New Roman"/>
                <a:sym typeface="Times New Roman"/>
              </a:rPr>
              <a:t>受個人主觀影響</a:t>
            </a:r>
            <a:endParaRPr/>
          </a:p>
        </p:txBody>
      </p:sp>
      <p:pic>
        <p:nvPicPr>
          <p:cNvPr descr="「失眠」的圖片搜尋結果" id="419" name="Google Shape;419;p56"/>
          <p:cNvPicPr preferRelativeResize="0"/>
          <p:nvPr/>
        </p:nvPicPr>
        <p:blipFill rotWithShape="1">
          <a:blip r:embed="rId5">
            <a:alphaModFix/>
          </a:blip>
          <a:srcRect b="0" l="0" r="0" t="0"/>
          <a:stretch/>
        </p:blipFill>
        <p:spPr>
          <a:xfrm>
            <a:off x="919384" y="3490188"/>
            <a:ext cx="2246875" cy="1622743"/>
          </a:xfrm>
          <a:prstGeom prst="rect">
            <a:avLst/>
          </a:prstGeom>
          <a:noFill/>
          <a:ln>
            <a:noFill/>
          </a:ln>
        </p:spPr>
      </p:pic>
      <p:sp>
        <p:nvSpPr>
          <p:cNvPr id="420" name="Google Shape;420;p56"/>
          <p:cNvSpPr/>
          <p:nvPr/>
        </p:nvSpPr>
        <p:spPr>
          <a:xfrm>
            <a:off x="695349" y="5190412"/>
            <a:ext cx="2951613" cy="156966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600">
                <a:solidFill>
                  <a:srgbClr val="000000"/>
                </a:solidFill>
                <a:latin typeface="Times New Roman"/>
                <a:ea typeface="Times New Roman"/>
                <a:cs typeface="Times New Roman"/>
                <a:sym typeface="Times New Roman"/>
              </a:rPr>
              <a:t>失眠人口佔20%</a:t>
            </a:r>
            <a:endParaRPr/>
          </a:p>
          <a:p>
            <a:pPr indent="-214313" lvl="0" marL="214313" marR="0" rtl="0" algn="just">
              <a:spcBef>
                <a:spcPts val="0"/>
              </a:spcBef>
              <a:spcAft>
                <a:spcPts val="0"/>
              </a:spcAft>
              <a:buClr>
                <a:srgbClr val="000000"/>
              </a:buClr>
              <a:buSzPts val="1600"/>
              <a:buFont typeface="Arial"/>
              <a:buChar char="•"/>
            </a:pPr>
            <a:r>
              <a:rPr lang="en-US" sz="1600">
                <a:solidFill>
                  <a:srgbClr val="000000"/>
                </a:solidFill>
                <a:latin typeface="Times New Roman"/>
                <a:ea typeface="Times New Roman"/>
                <a:cs typeface="Times New Roman"/>
                <a:sym typeface="Times New Roman"/>
              </a:rPr>
              <a:t>壓力大、焦慮、憂鬱</a:t>
            </a:r>
            <a:endParaRPr sz="1600">
              <a:solidFill>
                <a:srgbClr val="000000"/>
              </a:solidFill>
              <a:latin typeface="Times New Roman"/>
              <a:ea typeface="Times New Roman"/>
              <a:cs typeface="Times New Roman"/>
              <a:sym typeface="Times New Roman"/>
            </a:endParaRPr>
          </a:p>
          <a:p>
            <a:pPr indent="-214313" lvl="0" marL="214313" marR="0" rtl="0" algn="just">
              <a:spcBef>
                <a:spcPts val="0"/>
              </a:spcBef>
              <a:spcAft>
                <a:spcPts val="0"/>
              </a:spcAft>
              <a:buClr>
                <a:srgbClr val="000000"/>
              </a:buClr>
              <a:buSzPts val="1600"/>
              <a:buFont typeface="Arial"/>
              <a:buChar char="•"/>
            </a:pPr>
            <a:r>
              <a:rPr lang="en-US" sz="1600">
                <a:solidFill>
                  <a:srgbClr val="000000"/>
                </a:solidFill>
                <a:latin typeface="Times New Roman"/>
                <a:ea typeface="Times New Roman"/>
                <a:cs typeface="Times New Roman"/>
                <a:sym typeface="Times New Roman"/>
              </a:rPr>
              <a:t>影響工作與學習表現</a:t>
            </a:r>
            <a:endParaRPr sz="1600">
              <a:solidFill>
                <a:srgbClr val="000000"/>
              </a:solidFill>
              <a:latin typeface="Times New Roman"/>
              <a:ea typeface="Times New Roman"/>
              <a:cs typeface="Times New Roman"/>
              <a:sym typeface="Times New Roman"/>
            </a:endParaRPr>
          </a:p>
          <a:p>
            <a:pPr indent="-214313" lvl="0" marL="214313" marR="0" rtl="0" algn="just">
              <a:spcBef>
                <a:spcPts val="0"/>
              </a:spcBef>
              <a:spcAft>
                <a:spcPts val="0"/>
              </a:spcAft>
              <a:buClr>
                <a:srgbClr val="000000"/>
              </a:buClr>
              <a:buSzPts val="1600"/>
              <a:buFont typeface="Arial"/>
              <a:buChar char="•"/>
            </a:pPr>
            <a:r>
              <a:rPr lang="en-US" sz="1600">
                <a:solidFill>
                  <a:srgbClr val="000000"/>
                </a:solidFill>
                <a:latin typeface="Times New Roman"/>
                <a:ea typeface="Times New Roman"/>
                <a:cs typeface="Times New Roman"/>
                <a:sym typeface="Times New Roman"/>
              </a:rPr>
              <a:t>依賴安眠藥物，2015年台灣安眠藥用量約為</a:t>
            </a:r>
            <a:r>
              <a:rPr lang="en-US" sz="1600" u="sng">
                <a:solidFill>
                  <a:srgbClr val="000000"/>
                </a:solidFill>
                <a:latin typeface="Times New Roman"/>
                <a:ea typeface="Times New Roman"/>
                <a:cs typeface="Times New Roman"/>
                <a:sym typeface="Times New Roman"/>
              </a:rPr>
              <a:t>2億顆</a:t>
            </a:r>
            <a:endParaRPr/>
          </a:p>
          <a:p>
            <a:pPr indent="-112713" lvl="0" marL="214313" marR="0" rtl="0" algn="just">
              <a:spcBef>
                <a:spcPts val="0"/>
              </a:spcBef>
              <a:spcAft>
                <a:spcPts val="0"/>
              </a:spcAft>
              <a:buClr>
                <a:schemeClr val="dk1"/>
              </a:buClr>
              <a:buSzPts val="1600"/>
              <a:buFont typeface="Arial"/>
              <a:buNone/>
            </a:pPr>
            <a:r>
              <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1"/>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Libre Franklin"/>
              <a:buNone/>
            </a:pPr>
            <a:r>
              <a:rPr lang="en-US"/>
              <a:t>基因參數 (</a:t>
            </a:r>
            <a:r>
              <a:rPr b="1" lang="en-US"/>
              <a:t>Genetic</a:t>
            </a:r>
            <a:r>
              <a:rPr lang="en-US"/>
              <a:t> parameters)： </a:t>
            </a:r>
            <a:endParaRPr/>
          </a:p>
        </p:txBody>
      </p:sp>
      <p:sp>
        <p:nvSpPr>
          <p:cNvPr id="822" name="Google Shape;822;p101"/>
          <p:cNvSpPr txBox="1"/>
          <p:nvPr>
            <p:ph idx="1" type="body"/>
          </p:nvPr>
        </p:nvSpPr>
        <p:spPr>
          <a:xfrm>
            <a:off x="962992" y="1854200"/>
            <a:ext cx="10363200" cy="4572000"/>
          </a:xfrm>
          <a:prstGeom prst="rect">
            <a:avLst/>
          </a:prstGeom>
          <a:noFill/>
          <a:ln>
            <a:noFill/>
          </a:ln>
        </p:spPr>
        <p:txBody>
          <a:bodyPr anchorCtr="0" anchor="t" bIns="45700" lIns="91425" spcFirstLastPara="1" rIns="91425" wrap="square" tIns="45700">
            <a:noAutofit/>
          </a:bodyPr>
          <a:lstStyle/>
          <a:p>
            <a:pPr indent="-274320" lvl="0" marL="274320" rtl="0" algn="just">
              <a:lnSpc>
                <a:spcPct val="80000"/>
              </a:lnSpc>
              <a:spcBef>
                <a:spcPts val="0"/>
              </a:spcBef>
              <a:spcAft>
                <a:spcPts val="0"/>
              </a:spcAft>
              <a:buSzPts val="2210"/>
              <a:buChar char="⚫"/>
            </a:pPr>
            <a:r>
              <a:rPr lang="en-US"/>
              <a:t>1.</a:t>
            </a:r>
            <a:r>
              <a:rPr lang="en-US">
                <a:latin typeface="Times New Roman"/>
                <a:ea typeface="Times New Roman"/>
                <a:cs typeface="Times New Roman"/>
                <a:sym typeface="Times New Roman"/>
              </a:rPr>
              <a:t>群體大小 (Population size, N)：</a:t>
            </a:r>
            <a:endParaRPr/>
          </a:p>
          <a:p>
            <a:pPr indent="-228599" lvl="1" marL="548640" rtl="0" algn="just">
              <a:lnSpc>
                <a:spcPct val="80000"/>
              </a:lnSpc>
              <a:spcBef>
                <a:spcPts val="370"/>
              </a:spcBef>
              <a:spcAft>
                <a:spcPts val="0"/>
              </a:spcAft>
              <a:buSzPts val="1870"/>
              <a:buChar char="⚫"/>
            </a:pPr>
            <a:r>
              <a:rPr lang="en-US" sz="2200">
                <a:latin typeface="Times New Roman"/>
                <a:ea typeface="Times New Roman"/>
                <a:cs typeface="Times New Roman"/>
                <a:sym typeface="Times New Roman"/>
              </a:rPr>
              <a:t>群體的大小代表著一次要搜尋多少個點；如果族群太小，則每次尋找的取樣不夠，很容易落到區域性最佳解中。但如果族群太大，則每一代的計算時間又太長。</a:t>
            </a:r>
            <a:endParaRPr sz="2200">
              <a:latin typeface="Times New Roman"/>
              <a:ea typeface="Times New Roman"/>
              <a:cs typeface="Times New Roman"/>
              <a:sym typeface="Times New Roman"/>
            </a:endParaRPr>
          </a:p>
          <a:p>
            <a:pPr indent="-109854" lvl="1" marL="548640" rtl="0" algn="just">
              <a:lnSpc>
                <a:spcPct val="80000"/>
              </a:lnSpc>
              <a:spcBef>
                <a:spcPts val="370"/>
              </a:spcBef>
              <a:spcAft>
                <a:spcPts val="0"/>
              </a:spcAft>
              <a:buSzPts val="1870"/>
              <a:buNone/>
            </a:pPr>
            <a:r>
              <a:t/>
            </a:r>
            <a:endParaRPr sz="2200">
              <a:latin typeface="Times New Roman"/>
              <a:ea typeface="Times New Roman"/>
              <a:cs typeface="Times New Roman"/>
              <a:sym typeface="Times New Roman"/>
            </a:endParaRPr>
          </a:p>
          <a:p>
            <a:pPr indent="-274320" lvl="0" marL="274320" rtl="0" algn="just">
              <a:lnSpc>
                <a:spcPct val="80000"/>
              </a:lnSpc>
              <a:spcBef>
                <a:spcPts val="580"/>
              </a:spcBef>
              <a:spcAft>
                <a:spcPts val="0"/>
              </a:spcAft>
              <a:buSzPts val="2210"/>
              <a:buChar char="⚫"/>
            </a:pPr>
            <a:r>
              <a:rPr lang="en-US">
                <a:latin typeface="Times New Roman"/>
                <a:ea typeface="Times New Roman"/>
                <a:cs typeface="Times New Roman"/>
                <a:sym typeface="Times New Roman"/>
              </a:rPr>
              <a:t>2.互換率 (Crossover rate)：</a:t>
            </a:r>
            <a:endParaRPr/>
          </a:p>
          <a:p>
            <a:pPr indent="-228599" lvl="1" marL="548640" rtl="0" algn="just">
              <a:lnSpc>
                <a:spcPct val="80000"/>
              </a:lnSpc>
              <a:spcBef>
                <a:spcPts val="370"/>
              </a:spcBef>
              <a:spcAft>
                <a:spcPts val="0"/>
              </a:spcAft>
              <a:buSzPts val="1870"/>
              <a:buChar char="⚫"/>
            </a:pPr>
            <a:r>
              <a:rPr lang="en-US" sz="2200">
                <a:latin typeface="Times New Roman"/>
                <a:ea typeface="Times New Roman"/>
                <a:cs typeface="Times New Roman"/>
                <a:sym typeface="Times New Roman"/>
              </a:rPr>
              <a:t>即有多少子代是藉由親代交配而產生，而非只是單一個親代突變產生。通常互換的結果所產生的子代，往往落在較遠的地方，有助於幫助整個族群跳脫區域性最佳解。但如果互換太頻繁，則每一個新的落點附近還沒有搜尋過就又跳到別的地方，整個族群很難收斂。</a:t>
            </a:r>
            <a:endParaRPr sz="2200">
              <a:latin typeface="Times New Roman"/>
              <a:ea typeface="Times New Roman"/>
              <a:cs typeface="Times New Roman"/>
              <a:sym typeface="Times New Roman"/>
            </a:endParaRPr>
          </a:p>
          <a:p>
            <a:pPr indent="-109854" lvl="1" marL="548640" rtl="0" algn="just">
              <a:lnSpc>
                <a:spcPct val="80000"/>
              </a:lnSpc>
              <a:spcBef>
                <a:spcPts val="370"/>
              </a:spcBef>
              <a:spcAft>
                <a:spcPts val="0"/>
              </a:spcAft>
              <a:buSzPts val="1870"/>
              <a:buNone/>
            </a:pPr>
            <a:r>
              <a:t/>
            </a:r>
            <a:endParaRPr sz="2200">
              <a:latin typeface="Times New Roman"/>
              <a:ea typeface="Times New Roman"/>
              <a:cs typeface="Times New Roman"/>
              <a:sym typeface="Times New Roman"/>
            </a:endParaRPr>
          </a:p>
          <a:p>
            <a:pPr indent="-274320" lvl="0" marL="274320" rtl="0" algn="just">
              <a:lnSpc>
                <a:spcPct val="80000"/>
              </a:lnSpc>
              <a:spcBef>
                <a:spcPts val="580"/>
              </a:spcBef>
              <a:spcAft>
                <a:spcPts val="0"/>
              </a:spcAft>
              <a:buSzPts val="2210"/>
              <a:buChar char="⚫"/>
            </a:pPr>
            <a:r>
              <a:rPr lang="en-US">
                <a:latin typeface="Times New Roman"/>
                <a:ea typeface="Times New Roman"/>
                <a:cs typeface="Times New Roman"/>
                <a:sym typeface="Times New Roman"/>
              </a:rPr>
              <a:t>3.突變率 (Mutation rate)：</a:t>
            </a:r>
            <a:endParaRPr/>
          </a:p>
          <a:p>
            <a:pPr indent="-228599" lvl="1" marL="548640" rtl="0" algn="just">
              <a:lnSpc>
                <a:spcPct val="80000"/>
              </a:lnSpc>
              <a:spcBef>
                <a:spcPts val="370"/>
              </a:spcBef>
              <a:spcAft>
                <a:spcPts val="0"/>
              </a:spcAft>
              <a:buSzPts val="1870"/>
              <a:buChar char="⚫"/>
            </a:pPr>
            <a:r>
              <a:rPr lang="en-US" sz="2200">
                <a:latin typeface="Times New Roman"/>
                <a:ea typeface="Times New Roman"/>
                <a:cs typeface="Times New Roman"/>
                <a:sym typeface="Times New Roman"/>
              </a:rPr>
              <a:t>每個基因突變的機率，太高的話，子代與親代相差太多，失去 local search 的意義。太低的話，整個族群演化的腳步又太慢。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102"/>
          <p:cNvSpPr txBox="1"/>
          <p:nvPr>
            <p:ph type="title"/>
          </p:nvPr>
        </p:nvSpPr>
        <p:spPr>
          <a:xfrm>
            <a:off x="346110" y="99262"/>
            <a:ext cx="11644243" cy="9906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3600"/>
              <a:buFont typeface="Times New Roman"/>
              <a:buNone/>
            </a:pPr>
            <a:r>
              <a:rPr b="1" lang="en-US" sz="3600">
                <a:latin typeface="Times New Roman"/>
                <a:ea typeface="Times New Roman"/>
                <a:cs typeface="Times New Roman"/>
                <a:sym typeface="Times New Roman"/>
              </a:rPr>
              <a:t>Chromosome representation and population initialization</a:t>
            </a:r>
            <a:endParaRPr b="1" sz="3600">
              <a:latin typeface="Times New Roman"/>
              <a:ea typeface="Times New Roman"/>
              <a:cs typeface="Times New Roman"/>
              <a:sym typeface="Times New Roman"/>
            </a:endParaRPr>
          </a:p>
        </p:txBody>
      </p:sp>
      <p:pic>
        <p:nvPicPr>
          <p:cNvPr id="828" name="Google Shape;828;p102"/>
          <p:cNvPicPr preferRelativeResize="0"/>
          <p:nvPr/>
        </p:nvPicPr>
        <p:blipFill rotWithShape="1">
          <a:blip r:embed="rId3">
            <a:alphaModFix/>
          </a:blip>
          <a:srcRect b="0" l="0" r="0" t="0"/>
          <a:stretch/>
        </p:blipFill>
        <p:spPr>
          <a:xfrm>
            <a:off x="3575843" y="1435834"/>
            <a:ext cx="5040313" cy="5046663"/>
          </a:xfrm>
          <a:prstGeom prst="rect">
            <a:avLst/>
          </a:prstGeom>
          <a:noFill/>
          <a:ln>
            <a:noFill/>
          </a:ln>
        </p:spPr>
      </p:pic>
      <p:sp>
        <p:nvSpPr>
          <p:cNvPr id="829" name="Google Shape;829;p102"/>
          <p:cNvSpPr txBox="1"/>
          <p:nvPr/>
        </p:nvSpPr>
        <p:spPr>
          <a:xfrm>
            <a:off x="5627948" y="1215829"/>
            <a:ext cx="93610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染色體</a:t>
            </a:r>
            <a:endParaRPr/>
          </a:p>
        </p:txBody>
      </p:sp>
      <p:sp>
        <p:nvSpPr>
          <p:cNvPr id="830" name="Google Shape;830;p102"/>
          <p:cNvSpPr txBox="1"/>
          <p:nvPr/>
        </p:nvSpPr>
        <p:spPr>
          <a:xfrm>
            <a:off x="8040092" y="6210300"/>
            <a:ext cx="1152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單一子代</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103"/>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Fuzzy set Alpha</a:t>
            </a:r>
            <a:endParaRPr b="1">
              <a:latin typeface="Times New Roman"/>
              <a:ea typeface="Times New Roman"/>
              <a:cs typeface="Times New Roman"/>
              <a:sym typeface="Times New Roman"/>
            </a:endParaRPr>
          </a:p>
        </p:txBody>
      </p:sp>
      <p:sp>
        <p:nvSpPr>
          <p:cNvPr id="836" name="Google Shape;836;p103"/>
          <p:cNvSpPr txBox="1"/>
          <p:nvPr>
            <p:ph idx="1" type="body"/>
          </p:nvPr>
        </p:nvSpPr>
        <p:spPr>
          <a:xfrm>
            <a:off x="1981200" y="1219201"/>
            <a:ext cx="8229600" cy="4937125"/>
          </a:xfrm>
          <a:prstGeom prst="rect">
            <a:avLst/>
          </a:prstGeom>
          <a:noFill/>
          <a:ln>
            <a:noFill/>
          </a:ln>
        </p:spPr>
        <p:txBody>
          <a:bodyPr anchorCtr="0" anchor="t" bIns="45700" lIns="91425" spcFirstLastPara="1" rIns="91425" wrap="square" tIns="45700">
            <a:noAutofit/>
          </a:bodyPr>
          <a:lstStyle/>
          <a:p>
            <a:pPr indent="-133985" lvl="0" marL="274320" rtl="0" algn="l">
              <a:spcBef>
                <a:spcPts val="0"/>
              </a:spcBef>
              <a:spcAft>
                <a:spcPts val="0"/>
              </a:spcAft>
              <a:buSzPts val="2210"/>
              <a:buNone/>
            </a:pPr>
            <a:r>
              <a:t/>
            </a:r>
            <a:endParaRPr/>
          </a:p>
        </p:txBody>
      </p:sp>
      <p:grpSp>
        <p:nvGrpSpPr>
          <p:cNvPr id="837" name="Google Shape;837;p103"/>
          <p:cNvGrpSpPr/>
          <p:nvPr/>
        </p:nvGrpSpPr>
        <p:grpSpPr>
          <a:xfrm>
            <a:off x="2424114" y="1628776"/>
            <a:ext cx="6911975" cy="4824413"/>
            <a:chOff x="899592" y="1556792"/>
            <a:chExt cx="6912768" cy="4824536"/>
          </a:xfrm>
        </p:grpSpPr>
        <p:pic>
          <p:nvPicPr>
            <p:cNvPr id="838" name="Google Shape;838;p103"/>
            <p:cNvPicPr preferRelativeResize="0"/>
            <p:nvPr/>
          </p:nvPicPr>
          <p:blipFill rotWithShape="1">
            <a:blip r:embed="rId3">
              <a:alphaModFix/>
            </a:blip>
            <a:srcRect b="0" l="0" r="0" t="0"/>
            <a:stretch/>
          </p:blipFill>
          <p:spPr>
            <a:xfrm>
              <a:off x="899592" y="1556792"/>
              <a:ext cx="6912768" cy="4824536"/>
            </a:xfrm>
            <a:prstGeom prst="rect">
              <a:avLst/>
            </a:prstGeom>
            <a:noFill/>
            <a:ln>
              <a:noFill/>
            </a:ln>
          </p:spPr>
        </p:pic>
        <p:grpSp>
          <p:nvGrpSpPr>
            <p:cNvPr id="839" name="Google Shape;839;p103"/>
            <p:cNvGrpSpPr/>
            <p:nvPr/>
          </p:nvGrpSpPr>
          <p:grpSpPr>
            <a:xfrm>
              <a:off x="2843808" y="3501008"/>
              <a:ext cx="3384376" cy="2313548"/>
              <a:chOff x="2843808" y="3501008"/>
              <a:chExt cx="3384376" cy="2313548"/>
            </a:xfrm>
          </p:grpSpPr>
          <p:sp>
            <p:nvSpPr>
              <p:cNvPr id="840" name="Google Shape;840;p103"/>
              <p:cNvSpPr txBox="1"/>
              <p:nvPr/>
            </p:nvSpPr>
            <p:spPr>
              <a:xfrm>
                <a:off x="2843808" y="3573016"/>
                <a:ext cx="4320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x1</a:t>
                </a:r>
                <a:endParaRPr sz="1800">
                  <a:solidFill>
                    <a:schemeClr val="dk1"/>
                  </a:solidFill>
                  <a:latin typeface="Arial"/>
                  <a:ea typeface="Arial"/>
                  <a:cs typeface="Arial"/>
                  <a:sym typeface="Arial"/>
                </a:endParaRPr>
              </a:p>
            </p:txBody>
          </p:sp>
          <p:sp>
            <p:nvSpPr>
              <p:cNvPr id="841" name="Google Shape;841;p103"/>
              <p:cNvSpPr txBox="1"/>
              <p:nvPr/>
            </p:nvSpPr>
            <p:spPr>
              <a:xfrm>
                <a:off x="5580112" y="5445224"/>
                <a:ext cx="4320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x2</a:t>
                </a:r>
                <a:endParaRPr sz="1800">
                  <a:solidFill>
                    <a:schemeClr val="dk1"/>
                  </a:solidFill>
                  <a:latin typeface="Arial"/>
                  <a:ea typeface="Arial"/>
                  <a:cs typeface="Arial"/>
                  <a:sym typeface="Arial"/>
                </a:endParaRPr>
              </a:p>
            </p:txBody>
          </p:sp>
          <p:sp>
            <p:nvSpPr>
              <p:cNvPr id="842" name="Google Shape;842;p103"/>
              <p:cNvSpPr txBox="1"/>
              <p:nvPr/>
            </p:nvSpPr>
            <p:spPr>
              <a:xfrm>
                <a:off x="4716016" y="5445224"/>
                <a:ext cx="5040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x3</a:t>
                </a:r>
                <a:endParaRPr sz="1800">
                  <a:solidFill>
                    <a:schemeClr val="dk1"/>
                  </a:solidFill>
                  <a:latin typeface="Arial"/>
                  <a:ea typeface="Arial"/>
                  <a:cs typeface="Arial"/>
                  <a:sym typeface="Arial"/>
                </a:endParaRPr>
              </a:p>
            </p:txBody>
          </p:sp>
          <p:sp>
            <p:nvSpPr>
              <p:cNvPr id="843" name="Google Shape;843;p103"/>
              <p:cNvSpPr txBox="1"/>
              <p:nvPr/>
            </p:nvSpPr>
            <p:spPr>
              <a:xfrm>
                <a:off x="5796136" y="3501008"/>
                <a:ext cx="4320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x4</a:t>
                </a:r>
                <a:endParaRPr sz="1800">
                  <a:solidFill>
                    <a:schemeClr val="dk1"/>
                  </a:solidFill>
                  <a:latin typeface="Arial"/>
                  <a:ea typeface="Arial"/>
                  <a:cs typeface="Arial"/>
                  <a:sym typeface="Arial"/>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04"/>
          <p:cNvSpPr txBox="1"/>
          <p:nvPr>
            <p:ph type="title"/>
          </p:nvPr>
        </p:nvSpPr>
        <p:spPr>
          <a:xfrm>
            <a:off x="662609" y="0"/>
            <a:ext cx="103632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Select mechanism</a:t>
            </a:r>
            <a:endParaRPr b="1">
              <a:latin typeface="Times New Roman"/>
              <a:ea typeface="Times New Roman"/>
              <a:cs typeface="Times New Roman"/>
              <a:sym typeface="Times New Roman"/>
            </a:endParaRPr>
          </a:p>
        </p:txBody>
      </p:sp>
      <p:pic>
        <p:nvPicPr>
          <p:cNvPr id="849" name="Google Shape;849;p104"/>
          <p:cNvPicPr preferRelativeResize="0"/>
          <p:nvPr>
            <p:ph idx="1" type="body"/>
          </p:nvPr>
        </p:nvPicPr>
        <p:blipFill rotWithShape="1">
          <a:blip r:embed="rId3">
            <a:alphaModFix/>
          </a:blip>
          <a:srcRect b="0" l="0" r="0" t="0"/>
          <a:stretch/>
        </p:blipFill>
        <p:spPr>
          <a:xfrm>
            <a:off x="2419696" y="1143000"/>
            <a:ext cx="7343775" cy="5626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05"/>
          <p:cNvSpPr txBox="1"/>
          <p:nvPr>
            <p:ph type="title"/>
          </p:nvPr>
        </p:nvSpPr>
        <p:spPr>
          <a:xfrm>
            <a:off x="1108202" y="-309355"/>
            <a:ext cx="9975596" cy="1450757"/>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Crossover and Mutation mechanism</a:t>
            </a:r>
            <a:endParaRPr b="1">
              <a:latin typeface="Times New Roman"/>
              <a:ea typeface="Times New Roman"/>
              <a:cs typeface="Times New Roman"/>
              <a:sym typeface="Times New Roman"/>
            </a:endParaRPr>
          </a:p>
        </p:txBody>
      </p:sp>
      <p:sp>
        <p:nvSpPr>
          <p:cNvPr id="855" name="Google Shape;855;p105"/>
          <p:cNvSpPr txBox="1"/>
          <p:nvPr>
            <p:ph idx="1" type="body"/>
          </p:nvPr>
        </p:nvSpPr>
        <p:spPr>
          <a:xfrm>
            <a:off x="1981200" y="1219201"/>
            <a:ext cx="9601200" cy="4937125"/>
          </a:xfrm>
          <a:prstGeom prst="rect">
            <a:avLst/>
          </a:prstGeom>
          <a:noFill/>
          <a:ln>
            <a:noFill/>
          </a:ln>
        </p:spPr>
        <p:txBody>
          <a:bodyPr anchorCtr="0" anchor="t" bIns="45700" lIns="91425" spcFirstLastPara="1" rIns="91425" wrap="square" tIns="45700">
            <a:noAutofit/>
          </a:bodyPr>
          <a:lstStyle/>
          <a:p>
            <a:pPr indent="-274320" lvl="0" marL="274320" rtl="0" algn="l">
              <a:spcBef>
                <a:spcPts val="0"/>
              </a:spcBef>
              <a:spcAft>
                <a:spcPts val="0"/>
              </a:spcAft>
              <a:buSzPts val="2040"/>
              <a:buChar char="⚫"/>
            </a:pPr>
            <a:r>
              <a:rPr lang="en-US" sz="2400">
                <a:latin typeface="Times New Roman"/>
                <a:ea typeface="Times New Roman"/>
                <a:cs typeface="Times New Roman"/>
                <a:sym typeface="Times New Roman"/>
              </a:rPr>
              <a:t>Two-point crossover and crossover rate is 0.95</a:t>
            </a:r>
            <a:endParaRPr/>
          </a:p>
          <a:p>
            <a:pPr indent="-144780" lvl="0" marL="274320" rtl="0" algn="l">
              <a:spcBef>
                <a:spcPts val="580"/>
              </a:spcBef>
              <a:spcAft>
                <a:spcPts val="0"/>
              </a:spcAft>
              <a:buSzPts val="2040"/>
              <a:buNone/>
            </a:pPr>
            <a:r>
              <a:t/>
            </a:r>
            <a:endParaRPr sz="2400">
              <a:latin typeface="Times New Roman"/>
              <a:ea typeface="Times New Roman"/>
              <a:cs typeface="Times New Roman"/>
              <a:sym typeface="Times New Roman"/>
            </a:endParaRPr>
          </a:p>
          <a:p>
            <a:pPr indent="-144780" lvl="0" marL="274320" rtl="0" algn="l">
              <a:spcBef>
                <a:spcPts val="580"/>
              </a:spcBef>
              <a:spcAft>
                <a:spcPts val="0"/>
              </a:spcAft>
              <a:buSzPts val="2040"/>
              <a:buNone/>
            </a:pPr>
            <a:r>
              <a:t/>
            </a:r>
            <a:endParaRPr sz="2400">
              <a:latin typeface="Times New Roman"/>
              <a:ea typeface="Times New Roman"/>
              <a:cs typeface="Times New Roman"/>
              <a:sym typeface="Times New Roman"/>
            </a:endParaRPr>
          </a:p>
          <a:p>
            <a:pPr indent="-144780" lvl="0" marL="274320" rtl="0" algn="l">
              <a:spcBef>
                <a:spcPts val="580"/>
              </a:spcBef>
              <a:spcAft>
                <a:spcPts val="0"/>
              </a:spcAft>
              <a:buSzPts val="2040"/>
              <a:buNone/>
            </a:pPr>
            <a:r>
              <a:t/>
            </a:r>
            <a:endParaRPr sz="2400">
              <a:latin typeface="Times New Roman"/>
              <a:ea typeface="Times New Roman"/>
              <a:cs typeface="Times New Roman"/>
              <a:sym typeface="Times New Roman"/>
            </a:endParaRPr>
          </a:p>
          <a:p>
            <a:pPr indent="-144780" lvl="0" marL="274320" rtl="0" algn="l">
              <a:spcBef>
                <a:spcPts val="580"/>
              </a:spcBef>
              <a:spcAft>
                <a:spcPts val="0"/>
              </a:spcAft>
              <a:buSzPts val="2040"/>
              <a:buNone/>
            </a:pPr>
            <a:r>
              <a:t/>
            </a:r>
            <a:endParaRPr sz="2400">
              <a:latin typeface="Times New Roman"/>
              <a:ea typeface="Times New Roman"/>
              <a:cs typeface="Times New Roman"/>
              <a:sym typeface="Times New Roman"/>
            </a:endParaRPr>
          </a:p>
          <a:p>
            <a:pPr indent="-144780" lvl="0" marL="274320" rtl="0" algn="l">
              <a:spcBef>
                <a:spcPts val="580"/>
              </a:spcBef>
              <a:spcAft>
                <a:spcPts val="0"/>
              </a:spcAft>
              <a:buSzPts val="2040"/>
              <a:buNone/>
            </a:pPr>
            <a:r>
              <a:t/>
            </a:r>
            <a:endParaRPr sz="2400">
              <a:latin typeface="Times New Roman"/>
              <a:ea typeface="Times New Roman"/>
              <a:cs typeface="Times New Roman"/>
              <a:sym typeface="Times New Roman"/>
            </a:endParaRPr>
          </a:p>
          <a:p>
            <a:pPr indent="-144780" lvl="0" marL="274320" rtl="0" algn="l">
              <a:spcBef>
                <a:spcPts val="580"/>
              </a:spcBef>
              <a:spcAft>
                <a:spcPts val="0"/>
              </a:spcAft>
              <a:buSzPts val="2040"/>
              <a:buNone/>
            </a:pPr>
            <a:r>
              <a:t/>
            </a:r>
            <a:endParaRPr sz="2400">
              <a:latin typeface="Times New Roman"/>
              <a:ea typeface="Times New Roman"/>
              <a:cs typeface="Times New Roman"/>
              <a:sym typeface="Times New Roman"/>
            </a:endParaRPr>
          </a:p>
          <a:p>
            <a:pPr indent="-144780" lvl="0" marL="274320" rtl="0" algn="l">
              <a:spcBef>
                <a:spcPts val="580"/>
              </a:spcBef>
              <a:spcAft>
                <a:spcPts val="0"/>
              </a:spcAft>
              <a:buSzPts val="2040"/>
              <a:buNone/>
            </a:pPr>
            <a:r>
              <a:t/>
            </a:r>
            <a:endParaRPr sz="2400">
              <a:latin typeface="Times New Roman"/>
              <a:ea typeface="Times New Roman"/>
              <a:cs typeface="Times New Roman"/>
              <a:sym typeface="Times New Roman"/>
            </a:endParaRPr>
          </a:p>
          <a:p>
            <a:pPr indent="-144780" lvl="0" marL="274320" rtl="0" algn="just">
              <a:spcBef>
                <a:spcPts val="580"/>
              </a:spcBef>
              <a:spcAft>
                <a:spcPts val="0"/>
              </a:spcAft>
              <a:buSzPts val="2040"/>
              <a:buNone/>
            </a:pPr>
            <a:r>
              <a:t/>
            </a:r>
            <a:endParaRPr sz="2400">
              <a:latin typeface="Times New Roman"/>
              <a:ea typeface="Times New Roman"/>
              <a:cs typeface="Times New Roman"/>
              <a:sym typeface="Times New Roman"/>
            </a:endParaRPr>
          </a:p>
          <a:p>
            <a:pPr indent="-274320" lvl="0" marL="274320" rtl="0" algn="just">
              <a:spcBef>
                <a:spcPts val="580"/>
              </a:spcBef>
              <a:spcAft>
                <a:spcPts val="0"/>
              </a:spcAft>
              <a:buSzPts val="2040"/>
              <a:buChar char="⚫"/>
            </a:pPr>
            <a:r>
              <a:rPr lang="en-US" sz="2400">
                <a:latin typeface="Times New Roman"/>
                <a:ea typeface="Times New Roman"/>
                <a:cs typeface="Times New Roman"/>
                <a:sym typeface="Times New Roman"/>
              </a:rPr>
              <a:t>The mutation rate is 0.01.</a:t>
            </a:r>
            <a:endParaRPr sz="2400">
              <a:latin typeface="Times New Roman"/>
              <a:ea typeface="Times New Roman"/>
              <a:cs typeface="Times New Roman"/>
              <a:sym typeface="Times New Roman"/>
            </a:endParaRPr>
          </a:p>
          <a:p>
            <a:pPr indent="-144780" lvl="0" marL="274320" rtl="0" algn="l">
              <a:spcBef>
                <a:spcPts val="580"/>
              </a:spcBef>
              <a:spcAft>
                <a:spcPts val="0"/>
              </a:spcAft>
              <a:buSzPts val="2040"/>
              <a:buNone/>
            </a:pPr>
            <a:r>
              <a:t/>
            </a:r>
            <a:endParaRPr sz="2400">
              <a:latin typeface="Times New Roman"/>
              <a:ea typeface="Times New Roman"/>
              <a:cs typeface="Times New Roman"/>
              <a:sym typeface="Times New Roman"/>
            </a:endParaRPr>
          </a:p>
        </p:txBody>
      </p:sp>
      <p:pic>
        <p:nvPicPr>
          <p:cNvPr id="856" name="Google Shape;856;p105"/>
          <p:cNvPicPr preferRelativeResize="0"/>
          <p:nvPr/>
        </p:nvPicPr>
        <p:blipFill rotWithShape="1">
          <a:blip r:embed="rId3">
            <a:alphaModFix/>
          </a:blip>
          <a:srcRect b="0" l="0" r="0" t="0"/>
          <a:stretch/>
        </p:blipFill>
        <p:spPr>
          <a:xfrm>
            <a:off x="2279651" y="1916114"/>
            <a:ext cx="7129463" cy="259238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pic>
        <p:nvPicPr>
          <p:cNvPr id="861" name="Google Shape;861;p106"/>
          <p:cNvPicPr preferRelativeResize="0"/>
          <p:nvPr/>
        </p:nvPicPr>
        <p:blipFill rotWithShape="1">
          <a:blip r:embed="rId3">
            <a:alphaModFix/>
          </a:blip>
          <a:srcRect b="0" l="0" r="0" t="0"/>
          <a:stretch/>
        </p:blipFill>
        <p:spPr>
          <a:xfrm>
            <a:off x="2999656" y="332656"/>
            <a:ext cx="6192688" cy="632224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07"/>
          <p:cNvSpPr txBox="1"/>
          <p:nvPr>
            <p:ph type="title"/>
          </p:nvPr>
        </p:nvSpPr>
        <p:spPr>
          <a:xfrm>
            <a:off x="921568" y="123816"/>
            <a:ext cx="10236762" cy="1450757"/>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The best parameters of the chromosome after training by GA</a:t>
            </a:r>
            <a:endParaRPr b="1">
              <a:latin typeface="Times New Roman"/>
              <a:ea typeface="Times New Roman"/>
              <a:cs typeface="Times New Roman"/>
              <a:sym typeface="Times New Roman"/>
            </a:endParaRPr>
          </a:p>
        </p:txBody>
      </p:sp>
      <p:pic>
        <p:nvPicPr>
          <p:cNvPr id="867" name="Google Shape;867;p107"/>
          <p:cNvPicPr preferRelativeResize="0"/>
          <p:nvPr/>
        </p:nvPicPr>
        <p:blipFill rotWithShape="1">
          <a:blip r:embed="rId3">
            <a:alphaModFix/>
          </a:blip>
          <a:srcRect b="33574" l="33313" r="34686" t="33703"/>
          <a:stretch/>
        </p:blipFill>
        <p:spPr>
          <a:xfrm>
            <a:off x="2291972" y="1574573"/>
            <a:ext cx="3889704" cy="2333822"/>
          </a:xfrm>
          <a:prstGeom prst="rect">
            <a:avLst/>
          </a:prstGeom>
          <a:noFill/>
          <a:ln>
            <a:noFill/>
          </a:ln>
        </p:spPr>
      </p:pic>
      <p:pic>
        <p:nvPicPr>
          <p:cNvPr id="868" name="Google Shape;868;p107"/>
          <p:cNvPicPr preferRelativeResize="0"/>
          <p:nvPr/>
        </p:nvPicPr>
        <p:blipFill rotWithShape="1">
          <a:blip r:embed="rId4">
            <a:alphaModFix/>
          </a:blip>
          <a:srcRect b="20272" l="0" r="73256" t="0"/>
          <a:stretch/>
        </p:blipFill>
        <p:spPr>
          <a:xfrm>
            <a:off x="7392098" y="1271559"/>
            <a:ext cx="1656184" cy="5040560"/>
          </a:xfrm>
          <a:prstGeom prst="rect">
            <a:avLst/>
          </a:prstGeom>
          <a:noFill/>
          <a:ln>
            <a:noFill/>
          </a:ln>
        </p:spPr>
      </p:pic>
      <p:pic>
        <p:nvPicPr>
          <p:cNvPr id="869" name="Google Shape;869;p107"/>
          <p:cNvPicPr preferRelativeResize="0"/>
          <p:nvPr/>
        </p:nvPicPr>
        <p:blipFill rotWithShape="1">
          <a:blip r:embed="rId5">
            <a:alphaModFix/>
          </a:blip>
          <a:srcRect b="66297" l="33313" r="34686" t="0"/>
          <a:stretch/>
        </p:blipFill>
        <p:spPr>
          <a:xfrm>
            <a:off x="2291972" y="3908395"/>
            <a:ext cx="3889704" cy="24037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08"/>
          <p:cNvSpPr txBox="1"/>
          <p:nvPr>
            <p:ph type="title"/>
          </p:nvPr>
        </p:nvSpPr>
        <p:spPr>
          <a:xfrm>
            <a:off x="1981201" y="152400"/>
            <a:ext cx="8435975" cy="9906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b="1" lang="en-US">
                <a:latin typeface="Times New Roman"/>
                <a:ea typeface="Times New Roman"/>
                <a:cs typeface="Times New Roman"/>
                <a:sym typeface="Times New Roman"/>
              </a:rPr>
              <a:t>Performance of our proposed system</a:t>
            </a:r>
            <a:endParaRPr b="1" sz="2400">
              <a:latin typeface="Times New Roman"/>
              <a:ea typeface="Times New Roman"/>
              <a:cs typeface="Times New Roman"/>
              <a:sym typeface="Times New Roman"/>
            </a:endParaRPr>
          </a:p>
        </p:txBody>
      </p:sp>
      <p:graphicFrame>
        <p:nvGraphicFramePr>
          <p:cNvPr id="875" name="Google Shape;875;p108"/>
          <p:cNvGraphicFramePr/>
          <p:nvPr/>
        </p:nvGraphicFramePr>
        <p:xfrm>
          <a:off x="2135188" y="2133601"/>
          <a:ext cx="3000000" cy="3000000"/>
        </p:xfrm>
        <a:graphic>
          <a:graphicData uri="http://schemas.openxmlformats.org/drawingml/2006/table">
            <a:tbl>
              <a:tblPr>
                <a:noFill/>
                <a:tableStyleId>{0C5175A8-FF31-449B-AC38-50FC668BC2BF}</a:tableStyleId>
              </a:tblPr>
              <a:tblGrid>
                <a:gridCol w="1248200"/>
                <a:gridCol w="1085375"/>
                <a:gridCol w="798075"/>
                <a:gridCol w="798075"/>
                <a:gridCol w="798075"/>
                <a:gridCol w="798075"/>
                <a:gridCol w="798075"/>
                <a:gridCol w="798075"/>
                <a:gridCol w="798075"/>
              </a:tblGrid>
              <a:tr h="286450">
                <a:tc gridSpan="2" rowSpan="2">
                  <a:txBody>
                    <a:bodyPr/>
                    <a:lstStyle/>
                    <a:p>
                      <a:pPr indent="0" lvl="0" marL="0" marR="0" rtl="0" algn="ctr">
                        <a:spcBef>
                          <a:spcPts val="0"/>
                        </a:spcBef>
                        <a:spcAft>
                          <a:spcPts val="0"/>
                        </a:spcAft>
                        <a:buNone/>
                      </a:pPr>
                      <a:r>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2" hMerge="1"/>
                <a:tc gridSpan="7">
                  <a:txBody>
                    <a:bodyPr/>
                    <a:lstStyle/>
                    <a:p>
                      <a:pPr indent="30480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Computer</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c hMerge="1"/>
                <a:tc hMerge="1"/>
                <a:tc hMerge="1"/>
              </a:tr>
              <a:tr h="427975">
                <a:tc gridSpan="2" vMerge="1"/>
                <a:tc hMerge="1"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Wake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S1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S2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SWS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REM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Total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SE(%)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075">
                <a:tc rowSpan="8">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Expert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Wake</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1258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92</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1379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91.23</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0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S1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85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159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100</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120</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465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34.19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0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S2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110</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80</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5856</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243</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179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6468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90.54</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0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SWS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4</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4</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227</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1970</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16</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2221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88.70</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0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REM </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73</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54</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162</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5</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2294</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2588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88.64</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0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Overall</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13121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u="none" cap="none" strike="noStrike">
                          <a:solidFill>
                            <a:srgbClr val="000000"/>
                          </a:solidFill>
                          <a:latin typeface="Times New Roman"/>
                          <a:ea typeface="Times New Roman"/>
                          <a:cs typeface="Times New Roman"/>
                          <a:sym typeface="Times New Roman"/>
                        </a:rPr>
                        <a:t>87.93</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0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Specificity</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0.97</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21075">
                <a:tc vMerge="1"/>
                <a:tc>
                  <a:txBody>
                    <a:bodyPr/>
                    <a:lstStyle/>
                    <a:p>
                      <a:pPr indent="0" lvl="0" marL="0" marR="0" rtl="0" algn="ctr">
                        <a:spcBef>
                          <a:spcPts val="0"/>
                        </a:spcBef>
                        <a:spcAft>
                          <a:spcPts val="0"/>
                        </a:spcAft>
                        <a:buNone/>
                      </a:pPr>
                      <a:r>
                        <a:rPr lang="en-US" sz="1800" u="none" cap="none" strike="noStrike">
                          <a:solidFill>
                            <a:srgbClr val="000000"/>
                          </a:solidFill>
                          <a:latin typeface="Times New Roman"/>
                          <a:ea typeface="Times New Roman"/>
                          <a:cs typeface="Times New Roman"/>
                          <a:sym typeface="Times New Roman"/>
                        </a:rPr>
                        <a:t>PPV</a:t>
                      </a:r>
                      <a:endParaRPr sz="18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0.82</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0.50</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0.91</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0.89</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u="none" cap="none" strike="noStrike">
                          <a:solidFill>
                            <a:srgbClr val="000000"/>
                          </a:solidFill>
                          <a:latin typeface="Times New Roman"/>
                          <a:ea typeface="Times New Roman"/>
                          <a:cs typeface="Times New Roman"/>
                          <a:sym typeface="Times New Roman"/>
                        </a:rPr>
                        <a:t>0.88</a:t>
                      </a:r>
                      <a:endParaRPr sz="1400" u="none" cap="none" strike="noStrike">
                        <a:latin typeface="Times New Roman"/>
                        <a:ea typeface="Times New Roman"/>
                        <a:cs typeface="Times New Roman"/>
                        <a:sym typeface="Times New Roman"/>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400" u="none" cap="none" strike="noStrike">
                        <a:latin typeface="Calibri"/>
                        <a:ea typeface="Calibri"/>
                        <a:cs typeface="Calibri"/>
                        <a:sym typeface="Calibri"/>
                      </a:endParaRPr>
                    </a:p>
                  </a:txBody>
                  <a:tcPr marT="9525" marB="0" marR="9525" marL="95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876" name="Google Shape;876;p108"/>
          <p:cNvSpPr/>
          <p:nvPr/>
        </p:nvSpPr>
        <p:spPr>
          <a:xfrm>
            <a:off x="8167688" y="2071689"/>
            <a:ext cx="1377950"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kappa=</a:t>
            </a:r>
            <a:r>
              <a:rPr lang="en-US" sz="1800">
                <a:solidFill>
                  <a:schemeClr val="dk1"/>
                </a:solidFill>
                <a:latin typeface="Arial"/>
                <a:ea typeface="Arial"/>
                <a:cs typeface="Arial"/>
                <a:sym typeface="Arial"/>
              </a:rPr>
              <a:t> 0.83</a:t>
            </a:r>
            <a:endParaRPr sz="1800">
              <a:solidFill>
                <a:schemeClr val="dk1"/>
              </a:solidFill>
              <a:latin typeface="Times New Roman"/>
              <a:ea typeface="Times New Roman"/>
              <a:cs typeface="Times New Roman"/>
              <a:sym typeface="Times New Roman"/>
            </a:endParaRPr>
          </a:p>
        </p:txBody>
      </p:sp>
      <p:sp>
        <p:nvSpPr>
          <p:cNvPr id="877" name="Google Shape;877;p108"/>
          <p:cNvSpPr txBox="1"/>
          <p:nvPr/>
        </p:nvSpPr>
        <p:spPr>
          <a:xfrm>
            <a:off x="2208214" y="1341438"/>
            <a:ext cx="7991475" cy="368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The overall accuracy </a:t>
            </a:r>
            <a:r>
              <a:rPr lang="en-US" sz="1800">
                <a:solidFill>
                  <a:srgbClr val="000000"/>
                </a:solidFill>
                <a:latin typeface="Times New Roman"/>
                <a:ea typeface="Times New Roman"/>
                <a:cs typeface="Times New Roman"/>
                <a:sym typeface="Times New Roman"/>
              </a:rPr>
              <a:t>is  </a:t>
            </a:r>
            <a:r>
              <a:rPr b="1" lang="en-US" sz="1800">
                <a:solidFill>
                  <a:srgbClr val="000000"/>
                </a:solidFill>
                <a:latin typeface="Times New Roman"/>
                <a:ea typeface="Times New Roman"/>
                <a:cs typeface="Times New Roman"/>
                <a:sym typeface="Times New Roman"/>
              </a:rPr>
              <a:t>87.93%. </a:t>
            </a:r>
            <a:r>
              <a:rPr lang="en-US" sz="1800">
                <a:solidFill>
                  <a:srgbClr val="000000"/>
                </a:solidFill>
                <a:latin typeface="Times New Roman"/>
                <a:ea typeface="Times New Roman"/>
                <a:cs typeface="Times New Roman"/>
                <a:sym typeface="Times New Roman"/>
              </a:rPr>
              <a:t>It’s better than only Fuzzy inference system</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09"/>
          <p:cNvSpPr txBox="1"/>
          <p:nvPr>
            <p:ph idx="1" type="subTitle"/>
          </p:nvPr>
        </p:nvSpPr>
        <p:spPr>
          <a:xfrm>
            <a:off x="1727200" y="3200400"/>
            <a:ext cx="8534400" cy="1600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210"/>
              <a:buNone/>
            </a:pPr>
            <a:r>
              <a:t/>
            </a:r>
            <a:endParaRPr/>
          </a:p>
        </p:txBody>
      </p:sp>
      <p:sp>
        <p:nvSpPr>
          <p:cNvPr id="883" name="Google Shape;883;p109"/>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Clr>
                <a:srgbClr val="FFFFFF"/>
              </a:buClr>
              <a:buSzPts val="4000"/>
              <a:buFont typeface="Times New Roman"/>
              <a:buNone/>
            </a:pPr>
            <a:r>
              <a:rPr lang="en-US">
                <a:latin typeface="Times New Roman"/>
                <a:ea typeface="Times New Roman"/>
                <a:cs typeface="Times New Roman"/>
                <a:sym typeface="Times New Roman"/>
              </a:rPr>
              <a:t>Human-Computer Collaborative based method</a:t>
            </a:r>
            <a:endParaRPr/>
          </a:p>
        </p:txBody>
      </p:sp>
      <p:sp>
        <p:nvSpPr>
          <p:cNvPr id="884" name="Google Shape;884;p109"/>
          <p:cNvSpPr/>
          <p:nvPr/>
        </p:nvSpPr>
        <p:spPr>
          <a:xfrm>
            <a:off x="795130" y="5564084"/>
            <a:ext cx="10601739" cy="92333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Times New Roman"/>
                <a:ea typeface="Times New Roman"/>
                <a:cs typeface="Times New Roman"/>
                <a:sym typeface="Times New Roman"/>
              </a:rPr>
              <a:t>Sheng-Fu Liang, Yu-Hsuan Shih, Peng-Yu Chen, Chih-En Kuo*, "Development of a Human-Computer Collaborative Sleep Scoring System for Polysomnography Recordings," PLOS ONE, 10.1371/journal.pone.0218948, 2019-06. (SCI, IF=2.766)</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10"/>
          <p:cNvSpPr txBox="1"/>
          <p:nvPr>
            <p:ph type="title"/>
          </p:nvPr>
        </p:nvSpPr>
        <p:spPr>
          <a:xfrm>
            <a:off x="2057400" y="304800"/>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3600"/>
              <a:buFont typeface="Libre Franklin"/>
              <a:buNone/>
            </a:pPr>
            <a:r>
              <a:rPr lang="en-US" sz="3600"/>
              <a:t>臨床專家間的一致性</a:t>
            </a:r>
            <a:endParaRPr/>
          </a:p>
        </p:txBody>
      </p:sp>
      <p:sp>
        <p:nvSpPr>
          <p:cNvPr id="890" name="Google Shape;890;p110"/>
          <p:cNvSpPr txBox="1"/>
          <p:nvPr>
            <p:ph idx="1" type="body"/>
          </p:nvPr>
        </p:nvSpPr>
        <p:spPr>
          <a:xfrm>
            <a:off x="2057400" y="1162201"/>
            <a:ext cx="8229600" cy="3725699"/>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Clr>
                <a:srgbClr val="434343"/>
              </a:buClr>
              <a:buSzPts val="2400"/>
              <a:buFont typeface="Arial"/>
              <a:buChar char="●"/>
            </a:pPr>
            <a:r>
              <a:rPr lang="en-US" sz="2400">
                <a:solidFill>
                  <a:srgbClr val="434343"/>
                </a:solidFill>
                <a:latin typeface="Times New Roman"/>
                <a:ea typeface="Times New Roman"/>
                <a:cs typeface="Times New Roman"/>
                <a:sym typeface="Times New Roman"/>
              </a:rPr>
              <a:t>AASM Inter-scorer reliability program</a:t>
            </a:r>
            <a:endParaRPr sz="2400">
              <a:solidFill>
                <a:srgbClr val="434343"/>
              </a:solidFill>
              <a:latin typeface="Times New Roman"/>
              <a:ea typeface="Times New Roman"/>
              <a:cs typeface="Times New Roman"/>
              <a:sym typeface="Times New Roman"/>
            </a:endParaRPr>
          </a:p>
          <a:p>
            <a:pPr indent="-419100" lvl="0" marL="457200" rtl="0" algn="l">
              <a:spcBef>
                <a:spcPts val="0"/>
              </a:spcBef>
              <a:spcAft>
                <a:spcPts val="0"/>
              </a:spcAft>
              <a:buClr>
                <a:srgbClr val="434343"/>
              </a:buClr>
              <a:buSzPts val="2400"/>
              <a:buFont typeface="Arial"/>
              <a:buChar char="●"/>
            </a:pPr>
            <a:r>
              <a:rPr lang="en-US" sz="2400">
                <a:solidFill>
                  <a:srgbClr val="434343"/>
                </a:solidFill>
                <a:latin typeface="Times New Roman"/>
                <a:ea typeface="Times New Roman"/>
                <a:cs typeface="Times New Roman"/>
                <a:sym typeface="Times New Roman"/>
              </a:rPr>
              <a:t>1,800 epochs, more the </a:t>
            </a:r>
            <a:r>
              <a:rPr lang="en-US" sz="2400">
                <a:solidFill>
                  <a:srgbClr val="4A86E8"/>
                </a:solidFill>
                <a:latin typeface="Times New Roman"/>
                <a:ea typeface="Times New Roman"/>
                <a:cs typeface="Times New Roman"/>
                <a:sym typeface="Times New Roman"/>
              </a:rPr>
              <a:t>3,200,000</a:t>
            </a:r>
            <a:r>
              <a:rPr lang="en-US" sz="2400">
                <a:solidFill>
                  <a:srgbClr val="434343"/>
                </a:solidFill>
                <a:latin typeface="Times New Roman"/>
                <a:ea typeface="Times New Roman"/>
                <a:cs typeface="Times New Roman"/>
                <a:sym typeface="Times New Roman"/>
              </a:rPr>
              <a:t> scoring diecisions</a:t>
            </a:r>
            <a:endParaRPr/>
          </a:p>
          <a:p>
            <a:pPr indent="-419100" lvl="0" marL="457200" rtl="0" algn="l">
              <a:spcBef>
                <a:spcPts val="0"/>
              </a:spcBef>
              <a:spcAft>
                <a:spcPts val="0"/>
              </a:spcAft>
              <a:buClr>
                <a:srgbClr val="434343"/>
              </a:buClr>
              <a:buSzPts val="2400"/>
              <a:buFont typeface="Arial"/>
              <a:buChar char="●"/>
            </a:pPr>
            <a:r>
              <a:rPr lang="en-US" sz="2400">
                <a:solidFill>
                  <a:srgbClr val="434343"/>
                </a:solidFill>
                <a:latin typeface="Times New Roman"/>
                <a:ea typeface="Times New Roman"/>
                <a:cs typeface="Times New Roman"/>
                <a:sym typeface="Times New Roman"/>
              </a:rPr>
              <a:t>more the </a:t>
            </a:r>
            <a:r>
              <a:rPr lang="en-US" sz="2400">
                <a:solidFill>
                  <a:srgbClr val="4A86E8"/>
                </a:solidFill>
                <a:latin typeface="Times New Roman"/>
                <a:ea typeface="Times New Roman"/>
                <a:cs typeface="Times New Roman"/>
                <a:sym typeface="Times New Roman"/>
              </a:rPr>
              <a:t>2,500</a:t>
            </a:r>
            <a:r>
              <a:rPr lang="en-US" sz="2400">
                <a:solidFill>
                  <a:srgbClr val="434343"/>
                </a:solidFill>
                <a:latin typeface="Times New Roman"/>
                <a:ea typeface="Times New Roman"/>
                <a:cs typeface="Times New Roman"/>
                <a:sym typeface="Times New Roman"/>
              </a:rPr>
              <a:t> scorers with 3 or more years of experience</a:t>
            </a:r>
            <a:endParaRPr/>
          </a:p>
          <a:p>
            <a:pPr indent="-419100" lvl="0" marL="457200" rtl="0" algn="l">
              <a:spcBef>
                <a:spcPts val="0"/>
              </a:spcBef>
              <a:spcAft>
                <a:spcPts val="0"/>
              </a:spcAft>
              <a:buClr>
                <a:srgbClr val="434343"/>
              </a:buClr>
              <a:buSzPts val="2400"/>
              <a:buFont typeface="Arial"/>
              <a:buChar char="●"/>
            </a:pPr>
            <a:r>
              <a:rPr lang="en-US" sz="2400">
                <a:solidFill>
                  <a:srgbClr val="434343"/>
                </a:solidFill>
                <a:latin typeface="Times New Roman"/>
                <a:ea typeface="Times New Roman"/>
                <a:cs typeface="Times New Roman"/>
                <a:sym typeface="Times New Roman"/>
              </a:rPr>
              <a:t>Sleep stage agreement averaged </a:t>
            </a:r>
            <a:r>
              <a:rPr lang="en-US" sz="2400">
                <a:solidFill>
                  <a:srgbClr val="4A86E8"/>
                </a:solidFill>
                <a:latin typeface="Times New Roman"/>
                <a:ea typeface="Times New Roman"/>
                <a:cs typeface="Times New Roman"/>
                <a:sym typeface="Times New Roman"/>
              </a:rPr>
              <a:t>82.6%</a:t>
            </a:r>
            <a:endParaRPr/>
          </a:p>
        </p:txBody>
      </p:sp>
      <p:sp>
        <p:nvSpPr>
          <p:cNvPr id="891" name="Google Shape;891;p110"/>
          <p:cNvSpPr txBox="1"/>
          <p:nvPr/>
        </p:nvSpPr>
        <p:spPr>
          <a:xfrm>
            <a:off x="1757400" y="6212102"/>
            <a:ext cx="8605800" cy="645899"/>
          </a:xfrm>
          <a:prstGeom prst="rect">
            <a:avLst/>
          </a:prstGeom>
          <a:noFill/>
          <a:ln>
            <a:noFill/>
          </a:ln>
        </p:spPr>
        <p:txBody>
          <a:bodyPr anchorCtr="0" anchor="t" bIns="91425" lIns="91425" spcFirstLastPara="1" rIns="91425" wrap="square" tIns="91425">
            <a:noAutofit/>
          </a:bodyPr>
          <a:lstStyle/>
          <a:p>
            <a:pPr indent="0" lvl="0" marL="0" marR="0" rtl="0" algn="just">
              <a:spcBef>
                <a:spcPts val="0"/>
              </a:spcBef>
              <a:spcAft>
                <a:spcPts val="0"/>
              </a:spcAft>
              <a:buNone/>
            </a:pPr>
            <a:r>
              <a:rPr lang="en-US" sz="1400">
                <a:solidFill>
                  <a:schemeClr val="dk1"/>
                </a:solidFill>
                <a:latin typeface="Times New Roman"/>
                <a:ea typeface="Times New Roman"/>
                <a:cs typeface="Times New Roman"/>
                <a:sym typeface="Times New Roman"/>
              </a:rPr>
              <a:t>R. S. Rosenberg, S. Van Hout, et al. The american academy of sleep medicine inter-scorer reliability program: sleep stage scoring. J Clin Sleep Med, 9(1):81–87, 2013.</a:t>
            </a:r>
            <a:endParaRPr/>
          </a:p>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a:p>
            <a:pPr indent="0" lvl="0" marL="0" marR="0" rtl="0" algn="just">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pic>
        <p:nvPicPr>
          <p:cNvPr id="892" name="Google Shape;892;p110"/>
          <p:cNvPicPr preferRelativeResize="0"/>
          <p:nvPr/>
        </p:nvPicPr>
        <p:blipFill rotWithShape="1">
          <a:blip r:embed="rId3">
            <a:alphaModFix/>
          </a:blip>
          <a:srcRect b="43872" l="24396" r="25376" t="14032"/>
          <a:stretch/>
        </p:blipFill>
        <p:spPr>
          <a:xfrm>
            <a:off x="2783700" y="2838559"/>
            <a:ext cx="6553200" cy="3089366"/>
          </a:xfrm>
          <a:prstGeom prst="rect">
            <a:avLst/>
          </a:prstGeom>
          <a:noFill/>
          <a:ln>
            <a:noFill/>
          </a:ln>
        </p:spPr>
      </p:pic>
      <p:sp>
        <p:nvSpPr>
          <p:cNvPr id="893" name="Google Shape;893;p110"/>
          <p:cNvSpPr/>
          <p:nvPr/>
        </p:nvSpPr>
        <p:spPr>
          <a:xfrm>
            <a:off x="4821531" y="5895671"/>
            <a:ext cx="247753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http://www.aasmnet.org/isr/</a:t>
            </a:r>
            <a:endParaRPr sz="1600">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pic>
        <p:nvPicPr>
          <p:cNvPr id="425" name="Google Shape;425;p57"/>
          <p:cNvPicPr preferRelativeResize="0"/>
          <p:nvPr/>
        </p:nvPicPr>
        <p:blipFill rotWithShape="1">
          <a:blip r:embed="rId3">
            <a:alphaModFix/>
          </a:blip>
          <a:srcRect b="0" l="0" r="0" t="0"/>
          <a:stretch/>
        </p:blipFill>
        <p:spPr>
          <a:xfrm>
            <a:off x="1875319" y="170683"/>
            <a:ext cx="8441760" cy="64982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11"/>
          <p:cNvSpPr txBox="1"/>
          <p:nvPr>
            <p:ph type="title"/>
          </p:nvPr>
        </p:nvSpPr>
        <p:spPr>
          <a:xfrm>
            <a:off x="1195594" y="660845"/>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000"/>
              <a:buFont typeface="Libre Franklin"/>
              <a:buNone/>
            </a:pPr>
            <a:r>
              <a:rPr lang="en-US"/>
              <a:t>為何需要人機合作?</a:t>
            </a:r>
            <a:endParaRPr/>
          </a:p>
        </p:txBody>
      </p:sp>
      <p:sp>
        <p:nvSpPr>
          <p:cNvPr id="899" name="Google Shape;899;p111"/>
          <p:cNvSpPr txBox="1"/>
          <p:nvPr>
            <p:ph idx="1" type="body"/>
          </p:nvPr>
        </p:nvSpPr>
        <p:spPr>
          <a:xfrm>
            <a:off x="1641752" y="1822175"/>
            <a:ext cx="6543675" cy="3725699"/>
          </a:xfrm>
          <a:prstGeom prst="rect">
            <a:avLst/>
          </a:prstGeom>
          <a:noFill/>
          <a:ln>
            <a:noFill/>
          </a:ln>
        </p:spPr>
        <p:txBody>
          <a:bodyPr anchorCtr="0" anchor="t" bIns="91425" lIns="91425" spcFirstLastPara="1" rIns="91425" wrap="square" tIns="91425">
            <a:noAutofit/>
          </a:bodyPr>
          <a:lstStyle/>
          <a:p>
            <a:pPr indent="-381000" lvl="0" marL="457200" rtl="0" algn="just">
              <a:spcBef>
                <a:spcPts val="0"/>
              </a:spcBef>
              <a:spcAft>
                <a:spcPts val="0"/>
              </a:spcAft>
              <a:buClr>
                <a:srgbClr val="434343"/>
              </a:buClr>
              <a:buSzPts val="2000"/>
              <a:buFont typeface="Arial"/>
              <a:buChar char="●"/>
            </a:pPr>
            <a:r>
              <a:rPr lang="en-US" sz="2000">
                <a:solidFill>
                  <a:srgbClr val="434343"/>
                </a:solidFill>
                <a:latin typeface="BiauKai"/>
                <a:ea typeface="BiauKai"/>
                <a:cs typeface="BiauKai"/>
                <a:sym typeface="BiauKai"/>
              </a:rPr>
              <a:t>大多自動判讀系統只顯示最後的判讀結果。專家並不知道自動判讀使用的法則或原理，</a:t>
            </a:r>
            <a:r>
              <a:rPr lang="en-US" sz="2000" u="sng">
                <a:solidFill>
                  <a:srgbClr val="434343"/>
                </a:solidFill>
                <a:latin typeface="BiauKai"/>
                <a:ea typeface="BiauKai"/>
                <a:cs typeface="BiauKai"/>
                <a:sym typeface="BiauKai"/>
              </a:rPr>
              <a:t>故專家會無法全然相信自動判讀的結果。</a:t>
            </a:r>
            <a:endParaRPr sz="2000" u="sng">
              <a:solidFill>
                <a:srgbClr val="434343"/>
              </a:solidFill>
              <a:latin typeface="BiauKai"/>
              <a:ea typeface="BiauKai"/>
              <a:cs typeface="BiauKai"/>
              <a:sym typeface="BiauKai"/>
            </a:endParaRPr>
          </a:p>
          <a:p>
            <a:pPr indent="-254000" lvl="0" marL="457200" rtl="0" algn="just">
              <a:spcBef>
                <a:spcPts val="0"/>
              </a:spcBef>
              <a:spcAft>
                <a:spcPts val="0"/>
              </a:spcAft>
              <a:buClr>
                <a:srgbClr val="434343"/>
              </a:buClr>
              <a:buSzPts val="2000"/>
              <a:buFont typeface="Arial"/>
              <a:buNone/>
            </a:pPr>
            <a:r>
              <a:t/>
            </a:r>
            <a:endParaRPr sz="2000">
              <a:solidFill>
                <a:srgbClr val="434343"/>
              </a:solidFill>
              <a:latin typeface="BiauKai"/>
              <a:ea typeface="BiauKai"/>
              <a:cs typeface="BiauKai"/>
              <a:sym typeface="BiauKai"/>
            </a:endParaRPr>
          </a:p>
          <a:p>
            <a:pPr indent="-381000" lvl="0" marL="457200" rtl="0" algn="just">
              <a:spcBef>
                <a:spcPts val="0"/>
              </a:spcBef>
              <a:spcAft>
                <a:spcPts val="0"/>
              </a:spcAft>
              <a:buClr>
                <a:srgbClr val="434343"/>
              </a:buClr>
              <a:buSzPts val="2000"/>
              <a:buFont typeface="Arial"/>
              <a:buChar char="●"/>
            </a:pPr>
            <a:r>
              <a:rPr lang="en-US" sz="2000">
                <a:solidFill>
                  <a:srgbClr val="434343"/>
                </a:solidFill>
                <a:latin typeface="BiauKai"/>
                <a:ea typeface="BiauKai"/>
                <a:cs typeface="BiauKai"/>
                <a:sym typeface="BiauKai"/>
              </a:rPr>
              <a:t>最後專家還是需要全部自己用人工判讀才能得到可信賴的結果。</a:t>
            </a:r>
            <a:endParaRPr sz="2000">
              <a:solidFill>
                <a:srgbClr val="434343"/>
              </a:solidFill>
              <a:latin typeface="BiauKai"/>
              <a:ea typeface="BiauKai"/>
              <a:cs typeface="BiauKai"/>
              <a:sym typeface="BiauKai"/>
            </a:endParaRPr>
          </a:p>
          <a:p>
            <a:pPr indent="-254000" lvl="0" marL="457200" rtl="0" algn="just">
              <a:spcBef>
                <a:spcPts val="0"/>
              </a:spcBef>
              <a:spcAft>
                <a:spcPts val="0"/>
              </a:spcAft>
              <a:buClr>
                <a:srgbClr val="434343"/>
              </a:buClr>
              <a:buSzPts val="2000"/>
              <a:buFont typeface="Arial"/>
              <a:buNone/>
            </a:pPr>
            <a:r>
              <a:t/>
            </a:r>
            <a:endParaRPr sz="2000">
              <a:solidFill>
                <a:srgbClr val="434343"/>
              </a:solidFill>
              <a:latin typeface="BiauKai"/>
              <a:ea typeface="BiauKai"/>
              <a:cs typeface="BiauKai"/>
              <a:sym typeface="BiauKai"/>
            </a:endParaRPr>
          </a:p>
          <a:p>
            <a:pPr indent="-381000" lvl="0" marL="457200" rtl="0" algn="just">
              <a:spcBef>
                <a:spcPts val="0"/>
              </a:spcBef>
              <a:spcAft>
                <a:spcPts val="0"/>
              </a:spcAft>
              <a:buClr>
                <a:srgbClr val="434343"/>
              </a:buClr>
              <a:buSzPts val="2000"/>
              <a:buFont typeface="Arial"/>
              <a:buChar char="●"/>
            </a:pPr>
            <a:r>
              <a:rPr lang="en-US" sz="2000">
                <a:solidFill>
                  <a:srgbClr val="434343"/>
                </a:solidFill>
                <a:latin typeface="BiauKai"/>
                <a:ea typeface="BiauKai"/>
                <a:cs typeface="BiauKai"/>
                <a:sym typeface="BiauKai"/>
              </a:rPr>
              <a:t>因此，目前自動判讀系統無法與專家合作，達到真正減少睡眠判讀所需的時間。</a:t>
            </a:r>
            <a:endParaRPr sz="2000">
              <a:solidFill>
                <a:srgbClr val="434343"/>
              </a:solidFill>
              <a:latin typeface="BiauKai"/>
              <a:ea typeface="BiauKai"/>
              <a:cs typeface="BiauKai"/>
              <a:sym typeface="BiauKai"/>
            </a:endParaRPr>
          </a:p>
          <a:p>
            <a:pPr indent="-254000" lvl="0" marL="457200" rtl="0" algn="just">
              <a:spcBef>
                <a:spcPts val="0"/>
              </a:spcBef>
              <a:spcAft>
                <a:spcPts val="0"/>
              </a:spcAft>
              <a:buClr>
                <a:srgbClr val="434343"/>
              </a:buClr>
              <a:buSzPts val="2000"/>
              <a:buFont typeface="Arial"/>
              <a:buNone/>
            </a:pPr>
            <a:r>
              <a:t/>
            </a:r>
            <a:endParaRPr sz="2000">
              <a:solidFill>
                <a:srgbClr val="434343"/>
              </a:solidFill>
              <a:latin typeface="BiauKai"/>
              <a:ea typeface="BiauKai"/>
              <a:cs typeface="BiauKai"/>
              <a:sym typeface="BiauKai"/>
            </a:endParaRPr>
          </a:p>
          <a:p>
            <a:pPr indent="-381000" lvl="0" marL="457200" rtl="0" algn="just">
              <a:spcBef>
                <a:spcPts val="0"/>
              </a:spcBef>
              <a:spcAft>
                <a:spcPts val="0"/>
              </a:spcAft>
              <a:buClr>
                <a:srgbClr val="434343"/>
              </a:buClr>
              <a:buSzPts val="2000"/>
              <a:buFont typeface="Arial"/>
              <a:buChar char="●"/>
            </a:pPr>
            <a:r>
              <a:rPr lang="en-US" sz="2000">
                <a:solidFill>
                  <a:srgbClr val="434343"/>
                </a:solidFill>
                <a:latin typeface="BiauKai"/>
                <a:ea typeface="BiauKai"/>
                <a:cs typeface="BiauKai"/>
                <a:sym typeface="BiauKai"/>
              </a:rPr>
              <a:t>需要開發人機合作模式的自動判讀系統。</a:t>
            </a:r>
            <a:endParaRPr sz="2000">
              <a:solidFill>
                <a:srgbClr val="434343"/>
              </a:solidFill>
              <a:latin typeface="BiauKai"/>
              <a:ea typeface="BiauKai"/>
              <a:cs typeface="BiauKai"/>
              <a:sym typeface="BiauKai"/>
            </a:endParaRPr>
          </a:p>
          <a:p>
            <a:pPr indent="-254000" lvl="0" marL="457200" rtl="0" algn="just">
              <a:spcBef>
                <a:spcPts val="0"/>
              </a:spcBef>
              <a:spcAft>
                <a:spcPts val="0"/>
              </a:spcAft>
              <a:buClr>
                <a:srgbClr val="434343"/>
              </a:buClr>
              <a:buSzPts val="2000"/>
              <a:buFont typeface="Arial"/>
              <a:buNone/>
            </a:pPr>
            <a:r>
              <a:t/>
            </a:r>
            <a:endParaRPr sz="2000">
              <a:solidFill>
                <a:srgbClr val="434343"/>
              </a:solidFill>
              <a:latin typeface="BiauKai"/>
              <a:ea typeface="BiauKai"/>
              <a:cs typeface="BiauKai"/>
              <a:sym typeface="BiauKai"/>
            </a:endParaRPr>
          </a:p>
        </p:txBody>
      </p:sp>
      <p:pic>
        <p:nvPicPr>
          <p:cNvPr id="900" name="Google Shape;900;p111"/>
          <p:cNvPicPr preferRelativeResize="0"/>
          <p:nvPr/>
        </p:nvPicPr>
        <p:blipFill rotWithShape="1">
          <a:blip r:embed="rId3">
            <a:alphaModFix/>
          </a:blip>
          <a:srcRect b="0" l="0" r="0" t="0"/>
          <a:stretch/>
        </p:blipFill>
        <p:spPr>
          <a:xfrm>
            <a:off x="8735227" y="1049297"/>
            <a:ext cx="1794793" cy="1628775"/>
          </a:xfrm>
          <a:prstGeom prst="rect">
            <a:avLst/>
          </a:prstGeom>
          <a:noFill/>
          <a:ln>
            <a:noFill/>
          </a:ln>
        </p:spPr>
      </p:pic>
      <p:pic>
        <p:nvPicPr>
          <p:cNvPr id="901" name="Google Shape;901;p111"/>
          <p:cNvPicPr preferRelativeResize="0"/>
          <p:nvPr/>
        </p:nvPicPr>
        <p:blipFill rotWithShape="1">
          <a:blip r:embed="rId4">
            <a:alphaModFix/>
          </a:blip>
          <a:srcRect b="0" l="0" r="0" t="0"/>
          <a:stretch/>
        </p:blipFill>
        <p:spPr>
          <a:xfrm>
            <a:off x="8958608" y="4932403"/>
            <a:ext cx="1348032" cy="1348032"/>
          </a:xfrm>
          <a:prstGeom prst="rect">
            <a:avLst/>
          </a:prstGeom>
          <a:noFill/>
          <a:ln>
            <a:noFill/>
          </a:ln>
        </p:spPr>
      </p:pic>
      <p:cxnSp>
        <p:nvCxnSpPr>
          <p:cNvPr id="902" name="Google Shape;902;p111"/>
          <p:cNvCxnSpPr/>
          <p:nvPr/>
        </p:nvCxnSpPr>
        <p:spPr>
          <a:xfrm>
            <a:off x="9144001" y="5097300"/>
            <a:ext cx="1076325" cy="998701"/>
          </a:xfrm>
          <a:prstGeom prst="straightConnector1">
            <a:avLst/>
          </a:prstGeom>
          <a:noFill/>
          <a:ln cap="flat" cmpd="sng" w="28575">
            <a:solidFill>
              <a:srgbClr val="FF0000"/>
            </a:solidFill>
            <a:prstDash val="solid"/>
            <a:round/>
            <a:headEnd len="sm" w="sm" type="none"/>
            <a:tailEnd len="sm" w="sm" type="none"/>
          </a:ln>
        </p:spPr>
      </p:cxnSp>
      <p:cxnSp>
        <p:nvCxnSpPr>
          <p:cNvPr id="903" name="Google Shape;903;p111"/>
          <p:cNvCxnSpPr/>
          <p:nvPr/>
        </p:nvCxnSpPr>
        <p:spPr>
          <a:xfrm flipH="1">
            <a:off x="9137324" y="5059199"/>
            <a:ext cx="990601" cy="1074901"/>
          </a:xfrm>
          <a:prstGeom prst="straightConnector1">
            <a:avLst/>
          </a:prstGeom>
          <a:noFill/>
          <a:ln cap="flat" cmpd="sng" w="28575">
            <a:solidFill>
              <a:srgbClr val="FF0000"/>
            </a:solidFill>
            <a:prstDash val="solid"/>
            <a:round/>
            <a:headEnd len="sm" w="sm" type="none"/>
            <a:tailEnd len="sm" w="sm" type="none"/>
          </a:ln>
        </p:spPr>
      </p:cxnSp>
      <p:pic>
        <p:nvPicPr>
          <p:cNvPr id="904" name="Google Shape;904;p111"/>
          <p:cNvPicPr preferRelativeResize="0"/>
          <p:nvPr/>
        </p:nvPicPr>
        <p:blipFill/>
        <p:spPr>
          <a:xfrm>
            <a:off x="8774067" y="3128962"/>
            <a:ext cx="1717114" cy="1352550"/>
          </a:xfrm>
          <a:prstGeom prst="rect">
            <a:avLst/>
          </a:prstGeom>
          <a:noFill/>
          <a:ln>
            <a:noFill/>
          </a:ln>
        </p:spPr>
      </p:pic>
      <p:sp>
        <p:nvSpPr>
          <p:cNvPr id="905" name="Google Shape;905;p111"/>
          <p:cNvSpPr/>
          <p:nvPr/>
        </p:nvSpPr>
        <p:spPr>
          <a:xfrm>
            <a:off x="9365922" y="2752726"/>
            <a:ext cx="533400" cy="309562"/>
          </a:xfrm>
          <a:prstGeom prst="downArrow">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906" name="Google Shape;906;p111"/>
          <p:cNvSpPr/>
          <p:nvPr/>
        </p:nvSpPr>
        <p:spPr>
          <a:xfrm>
            <a:off x="9365922" y="4565201"/>
            <a:ext cx="533400" cy="309562"/>
          </a:xfrm>
          <a:prstGeom prst="downArrow">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12"/>
          <p:cNvSpPr txBox="1"/>
          <p:nvPr>
            <p:ph type="title"/>
          </p:nvPr>
        </p:nvSpPr>
        <p:spPr>
          <a:xfrm>
            <a:off x="2048475" y="429899"/>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000"/>
              <a:buFont typeface="Libre Franklin"/>
              <a:buNone/>
            </a:pPr>
            <a:r>
              <a:rPr lang="en-US"/>
              <a:t>人機合作模式的目標</a:t>
            </a:r>
            <a:endParaRPr/>
          </a:p>
        </p:txBody>
      </p:sp>
      <p:sp>
        <p:nvSpPr>
          <p:cNvPr id="912" name="Google Shape;912;p112"/>
          <p:cNvSpPr txBox="1"/>
          <p:nvPr>
            <p:ph idx="1" type="body"/>
          </p:nvPr>
        </p:nvSpPr>
        <p:spPr>
          <a:xfrm>
            <a:off x="1952625" y="1439495"/>
            <a:ext cx="8421300" cy="3725699"/>
          </a:xfrm>
          <a:prstGeom prst="rect">
            <a:avLst/>
          </a:prstGeom>
          <a:noFill/>
          <a:ln>
            <a:noFill/>
          </a:ln>
        </p:spPr>
        <p:txBody>
          <a:bodyPr anchorCtr="0" anchor="t" bIns="91425" lIns="91425" spcFirstLastPara="1" rIns="91425" wrap="square" tIns="91425">
            <a:noAutofit/>
          </a:bodyPr>
          <a:lstStyle/>
          <a:p>
            <a:pPr indent="-381000" lvl="0" marL="457200" rtl="0" algn="just">
              <a:spcBef>
                <a:spcPts val="0"/>
              </a:spcBef>
              <a:spcAft>
                <a:spcPts val="0"/>
              </a:spcAft>
              <a:buClr>
                <a:srgbClr val="434343"/>
              </a:buClr>
              <a:buSzPts val="2400"/>
              <a:buFont typeface="Arial"/>
              <a:buChar char="●"/>
            </a:pPr>
            <a:r>
              <a:rPr lang="en-US" sz="2400">
                <a:solidFill>
                  <a:srgbClr val="434343"/>
                </a:solidFill>
                <a:latin typeface="Times New Roman"/>
                <a:ea typeface="Times New Roman"/>
                <a:cs typeface="Times New Roman"/>
                <a:sym typeface="Times New Roman"/>
              </a:rPr>
              <a:t>1) 提供一套信賴度等級的評估方式讓專家可以與自動判讀方法合作。</a:t>
            </a:r>
            <a:endParaRPr sz="2400">
              <a:solidFill>
                <a:srgbClr val="434343"/>
              </a:solidFill>
              <a:latin typeface="Times New Roman"/>
              <a:ea typeface="Times New Roman"/>
              <a:cs typeface="Times New Roman"/>
              <a:sym typeface="Times New Roman"/>
            </a:endParaRPr>
          </a:p>
          <a:p>
            <a:pPr indent="-228600" lvl="0" marL="457200" rtl="0" algn="just">
              <a:spcBef>
                <a:spcPts val="0"/>
              </a:spcBef>
              <a:spcAft>
                <a:spcPts val="0"/>
              </a:spcAft>
              <a:buClr>
                <a:srgbClr val="434343"/>
              </a:buClr>
              <a:buSzPts val="2400"/>
              <a:buFont typeface="Arial"/>
              <a:buNone/>
            </a:pPr>
            <a:r>
              <a:t/>
            </a:r>
            <a:endParaRPr sz="2400">
              <a:solidFill>
                <a:srgbClr val="434343"/>
              </a:solidFill>
              <a:latin typeface="Times New Roman"/>
              <a:ea typeface="Times New Roman"/>
              <a:cs typeface="Times New Roman"/>
              <a:sym typeface="Times New Roman"/>
            </a:endParaRPr>
          </a:p>
          <a:p>
            <a:pPr indent="-419100" lvl="0" marL="457200" rtl="0" algn="just">
              <a:spcBef>
                <a:spcPts val="0"/>
              </a:spcBef>
              <a:spcAft>
                <a:spcPts val="0"/>
              </a:spcAft>
              <a:buClr>
                <a:srgbClr val="434343"/>
              </a:buClr>
              <a:buSzPts val="2400"/>
              <a:buFont typeface="Arial"/>
              <a:buChar char="●"/>
            </a:pPr>
            <a:r>
              <a:rPr lang="en-US" sz="2400">
                <a:solidFill>
                  <a:srgbClr val="434343"/>
                </a:solidFill>
                <a:latin typeface="Times New Roman"/>
                <a:ea typeface="Times New Roman"/>
                <a:cs typeface="Times New Roman"/>
                <a:sym typeface="Times New Roman"/>
              </a:rPr>
              <a:t>2) 專家只需重新判讀低信賴度結果的部份來真正達到減少人工判讀所需的時間。</a:t>
            </a:r>
            <a:endParaRPr sz="2400">
              <a:solidFill>
                <a:srgbClr val="434343"/>
              </a:solidFill>
              <a:latin typeface="Times New Roman"/>
              <a:ea typeface="Times New Roman"/>
              <a:cs typeface="Times New Roman"/>
              <a:sym typeface="Times New Roman"/>
            </a:endParaRPr>
          </a:p>
          <a:p>
            <a:pPr indent="-266700" lvl="0" marL="457200" rtl="0" algn="just">
              <a:spcBef>
                <a:spcPts val="0"/>
              </a:spcBef>
              <a:spcAft>
                <a:spcPts val="0"/>
              </a:spcAft>
              <a:buClr>
                <a:srgbClr val="434343"/>
              </a:buClr>
              <a:buSzPts val="2400"/>
              <a:buFont typeface="Arial"/>
              <a:buNone/>
            </a:pPr>
            <a:r>
              <a:t/>
            </a:r>
            <a:endParaRPr sz="2400">
              <a:solidFill>
                <a:srgbClr val="434343"/>
              </a:solidFill>
              <a:latin typeface="Times New Roman"/>
              <a:ea typeface="Times New Roman"/>
              <a:cs typeface="Times New Roman"/>
              <a:sym typeface="Times New Roman"/>
            </a:endParaRPr>
          </a:p>
          <a:p>
            <a:pPr indent="-419100" lvl="0" marL="457200" rtl="0" algn="just">
              <a:spcBef>
                <a:spcPts val="0"/>
              </a:spcBef>
              <a:spcAft>
                <a:spcPts val="0"/>
              </a:spcAft>
              <a:buClr>
                <a:srgbClr val="434343"/>
              </a:buClr>
              <a:buSzPts val="2400"/>
              <a:buFont typeface="Arial"/>
              <a:buChar char="●"/>
            </a:pPr>
            <a:r>
              <a:rPr lang="en-US" sz="2400">
                <a:solidFill>
                  <a:srgbClr val="434343"/>
                </a:solidFill>
                <a:latin typeface="Times New Roman"/>
                <a:ea typeface="Times New Roman"/>
                <a:cs typeface="Times New Roman"/>
                <a:sym typeface="Times New Roman"/>
              </a:rPr>
              <a:t>3) 兩者合作的判讀結果可真正讓專家信任並接受。</a:t>
            </a:r>
            <a:endParaRPr sz="2400">
              <a:solidFill>
                <a:srgbClr val="434343"/>
              </a:solidFill>
              <a:latin typeface="Times New Roman"/>
              <a:ea typeface="Times New Roman"/>
              <a:cs typeface="Times New Roman"/>
              <a:sym typeface="Times New Roman"/>
            </a:endParaRPr>
          </a:p>
        </p:txBody>
      </p:sp>
      <p:pic>
        <p:nvPicPr>
          <p:cNvPr id="913" name="Google Shape;913;p112"/>
          <p:cNvPicPr preferRelativeResize="0"/>
          <p:nvPr/>
        </p:nvPicPr>
        <p:blipFill rotWithShape="1">
          <a:blip r:embed="rId3">
            <a:alphaModFix/>
          </a:blip>
          <a:srcRect b="0" l="0" r="0" t="0"/>
          <a:stretch/>
        </p:blipFill>
        <p:spPr>
          <a:xfrm>
            <a:off x="2121690" y="4740648"/>
            <a:ext cx="2719727" cy="1577149"/>
          </a:xfrm>
          <a:prstGeom prst="rect">
            <a:avLst/>
          </a:prstGeom>
          <a:noFill/>
          <a:ln>
            <a:noFill/>
          </a:ln>
        </p:spPr>
      </p:pic>
      <p:pic>
        <p:nvPicPr>
          <p:cNvPr id="914" name="Google Shape;914;p112"/>
          <p:cNvPicPr preferRelativeResize="0"/>
          <p:nvPr/>
        </p:nvPicPr>
        <p:blipFill rotWithShape="1">
          <a:blip r:embed="rId4">
            <a:alphaModFix/>
          </a:blip>
          <a:srcRect b="0" l="0" r="0" t="0"/>
          <a:stretch/>
        </p:blipFill>
        <p:spPr>
          <a:xfrm>
            <a:off x="5861184" y="4724400"/>
            <a:ext cx="1382396" cy="1382396"/>
          </a:xfrm>
          <a:prstGeom prst="rect">
            <a:avLst/>
          </a:prstGeom>
          <a:noFill/>
          <a:ln>
            <a:noFill/>
          </a:ln>
        </p:spPr>
      </p:pic>
      <p:sp>
        <p:nvSpPr>
          <p:cNvPr id="915" name="Google Shape;915;p112"/>
          <p:cNvSpPr/>
          <p:nvPr/>
        </p:nvSpPr>
        <p:spPr>
          <a:xfrm>
            <a:off x="5035783" y="5070021"/>
            <a:ext cx="633012" cy="914400"/>
          </a:xfrm>
          <a:prstGeom prst="rightArrow">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pic>
        <p:nvPicPr>
          <p:cNvPr id="916" name="Google Shape;916;p112"/>
          <p:cNvPicPr preferRelativeResize="0"/>
          <p:nvPr/>
        </p:nvPicPr>
        <p:blipFill rotWithShape="1">
          <a:blip r:embed="rId5">
            <a:alphaModFix/>
          </a:blip>
          <a:srcRect b="0" l="0" r="0" t="0"/>
          <a:stretch/>
        </p:blipFill>
        <p:spPr>
          <a:xfrm>
            <a:off x="7909169" y="4696165"/>
            <a:ext cx="2249156" cy="1500187"/>
          </a:xfrm>
          <a:prstGeom prst="rect">
            <a:avLst/>
          </a:prstGeom>
          <a:noFill/>
          <a:ln>
            <a:noFill/>
          </a:ln>
        </p:spPr>
      </p:pic>
      <p:sp>
        <p:nvSpPr>
          <p:cNvPr id="917" name="Google Shape;917;p112"/>
          <p:cNvSpPr/>
          <p:nvPr/>
        </p:nvSpPr>
        <p:spPr>
          <a:xfrm>
            <a:off x="7435971" y="5317825"/>
            <a:ext cx="414723" cy="389101"/>
          </a:xfrm>
          <a:prstGeom prst="plus">
            <a:avLst>
              <a:gd fmla="val 42136" name="adj"/>
            </a:avLst>
          </a:prstGeom>
          <a:solidFill>
            <a:schemeClr val="dk1"/>
          </a:solidFill>
          <a:ln cap="flat" cmpd="sng" w="12700">
            <a:solidFill>
              <a:srgbClr val="9934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918" name="Google Shape;918;p112"/>
          <p:cNvSpPr/>
          <p:nvPr/>
        </p:nvSpPr>
        <p:spPr>
          <a:xfrm>
            <a:off x="7703094" y="6245247"/>
            <a:ext cx="26613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434343"/>
                </a:solidFill>
                <a:latin typeface="Times New Roman"/>
                <a:ea typeface="Times New Roman"/>
                <a:cs typeface="Times New Roman"/>
                <a:sym typeface="Times New Roman"/>
              </a:rPr>
              <a:t>reliable and acceptable results</a:t>
            </a:r>
            <a:endParaRPr sz="1600">
              <a:solidFill>
                <a:schemeClr val="dk1"/>
              </a:solidFill>
              <a:latin typeface="Libre Baskerville"/>
              <a:ea typeface="Libre Baskerville"/>
              <a:cs typeface="Libre Baskerville"/>
              <a:sym typeface="Libre Baskerville"/>
            </a:endParaRPr>
          </a:p>
        </p:txBody>
      </p:sp>
      <p:sp>
        <p:nvSpPr>
          <p:cNvPr id="919" name="Google Shape;919;p112"/>
          <p:cNvSpPr/>
          <p:nvPr/>
        </p:nvSpPr>
        <p:spPr>
          <a:xfrm>
            <a:off x="5455097" y="6106797"/>
            <a:ext cx="2169184"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practically reduce </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the manual scoring time</a:t>
            </a:r>
            <a:endParaRPr sz="1600">
              <a:solidFill>
                <a:schemeClr val="dk1"/>
              </a:solidFill>
              <a:latin typeface="Times New Roman"/>
              <a:ea typeface="Times New Roman"/>
              <a:cs typeface="Times New Roman"/>
              <a:sym typeface="Times New Roman"/>
            </a:endParaRPr>
          </a:p>
        </p:txBody>
      </p:sp>
      <p:sp>
        <p:nvSpPr>
          <p:cNvPr id="920" name="Google Shape;920;p112"/>
          <p:cNvSpPr/>
          <p:nvPr/>
        </p:nvSpPr>
        <p:spPr>
          <a:xfrm>
            <a:off x="2436234" y="6284618"/>
            <a:ext cx="209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using of HCSS system </a:t>
            </a:r>
            <a:endParaRPr sz="1600">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13"/>
          <p:cNvSpPr txBox="1"/>
          <p:nvPr>
            <p:ph type="title"/>
          </p:nvPr>
        </p:nvSpPr>
        <p:spPr>
          <a:xfrm>
            <a:off x="1958862" y="526412"/>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000"/>
              <a:buFont typeface="Libre Franklin"/>
              <a:buNone/>
            </a:pPr>
            <a:r>
              <a:rPr lang="en-US"/>
              <a:t>人機合作模式的架構</a:t>
            </a:r>
            <a:endParaRPr/>
          </a:p>
        </p:txBody>
      </p:sp>
      <p:grpSp>
        <p:nvGrpSpPr>
          <p:cNvPr id="926" name="Google Shape;926;p113"/>
          <p:cNvGrpSpPr/>
          <p:nvPr/>
        </p:nvGrpSpPr>
        <p:grpSpPr>
          <a:xfrm>
            <a:off x="1524001" y="1669488"/>
            <a:ext cx="9143999" cy="4564762"/>
            <a:chOff x="0" y="627188"/>
            <a:chExt cx="9143999" cy="4564762"/>
          </a:xfrm>
        </p:grpSpPr>
        <p:grpSp>
          <p:nvGrpSpPr>
            <p:cNvPr id="927" name="Google Shape;927;p113"/>
            <p:cNvGrpSpPr/>
            <p:nvPr/>
          </p:nvGrpSpPr>
          <p:grpSpPr>
            <a:xfrm>
              <a:off x="0" y="662825"/>
              <a:ext cx="9143999" cy="4529125"/>
              <a:chOff x="0" y="662825"/>
              <a:chExt cx="9143999" cy="4529125"/>
            </a:xfrm>
          </p:grpSpPr>
          <p:pic>
            <p:nvPicPr>
              <p:cNvPr id="928" name="Google Shape;928;p113"/>
              <p:cNvPicPr preferRelativeResize="0"/>
              <p:nvPr/>
            </p:nvPicPr>
            <p:blipFill rotWithShape="1">
              <a:blip r:embed="rId3">
                <a:alphaModFix/>
              </a:blip>
              <a:srcRect b="0" l="0" r="0" t="0"/>
              <a:stretch/>
            </p:blipFill>
            <p:spPr>
              <a:xfrm>
                <a:off x="0" y="1172748"/>
                <a:ext cx="9143999" cy="4019202"/>
              </a:xfrm>
              <a:prstGeom prst="rect">
                <a:avLst/>
              </a:prstGeom>
              <a:noFill/>
              <a:ln>
                <a:noFill/>
              </a:ln>
            </p:spPr>
          </p:pic>
          <p:sp>
            <p:nvSpPr>
              <p:cNvPr id="929" name="Google Shape;929;p113"/>
              <p:cNvSpPr txBox="1"/>
              <p:nvPr/>
            </p:nvSpPr>
            <p:spPr>
              <a:xfrm>
                <a:off x="1615720" y="662825"/>
                <a:ext cx="1679028" cy="92333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Fully automatic staging</a:t>
                </a:r>
                <a:endParaRPr b="1" sz="1800">
                  <a:solidFill>
                    <a:schemeClr val="dk1"/>
                  </a:solidFill>
                  <a:latin typeface="Quattrocento Sans"/>
                  <a:ea typeface="Quattrocento Sans"/>
                  <a:cs typeface="Quattrocento Sans"/>
                  <a:sym typeface="Quattrocento Sans"/>
                </a:endParaRPr>
              </a:p>
            </p:txBody>
          </p:sp>
        </p:grpSp>
        <p:sp>
          <p:nvSpPr>
            <p:cNvPr id="930" name="Google Shape;930;p113"/>
            <p:cNvSpPr txBox="1"/>
            <p:nvPr/>
          </p:nvSpPr>
          <p:spPr>
            <a:xfrm>
              <a:off x="1814017" y="1847207"/>
              <a:ext cx="1345980" cy="29238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Quattrocento Sans"/>
                  <a:ea typeface="Quattrocento Sans"/>
                  <a:cs typeface="Quattrocento Sans"/>
                  <a:sym typeface="Quattrocento Sans"/>
                </a:rPr>
                <a:t>Preprocessing</a:t>
              </a:r>
              <a:endParaRPr b="1" sz="1300">
                <a:solidFill>
                  <a:schemeClr val="dk1"/>
                </a:solidFill>
                <a:latin typeface="Quattrocento Sans"/>
                <a:ea typeface="Quattrocento Sans"/>
                <a:cs typeface="Quattrocento Sans"/>
                <a:sym typeface="Quattrocento Sans"/>
              </a:endParaRPr>
            </a:p>
          </p:txBody>
        </p:sp>
        <p:sp>
          <p:nvSpPr>
            <p:cNvPr id="931" name="Google Shape;931;p113"/>
            <p:cNvSpPr txBox="1"/>
            <p:nvPr/>
          </p:nvSpPr>
          <p:spPr>
            <a:xfrm>
              <a:off x="1814018" y="2672974"/>
              <a:ext cx="1345981" cy="49244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Quattrocento Sans"/>
                  <a:ea typeface="Quattrocento Sans"/>
                  <a:cs typeface="Quattrocento Sans"/>
                  <a:sym typeface="Quattrocento Sans"/>
                </a:rPr>
                <a:t>Feature extraction</a:t>
              </a:r>
              <a:endParaRPr b="1" sz="1300">
                <a:solidFill>
                  <a:schemeClr val="dk1"/>
                </a:solidFill>
                <a:latin typeface="Quattrocento Sans"/>
                <a:ea typeface="Quattrocento Sans"/>
                <a:cs typeface="Quattrocento Sans"/>
                <a:sym typeface="Quattrocento Sans"/>
              </a:endParaRPr>
            </a:p>
          </p:txBody>
        </p:sp>
        <p:sp>
          <p:nvSpPr>
            <p:cNvPr id="932" name="Google Shape;932;p113"/>
            <p:cNvSpPr txBox="1"/>
            <p:nvPr/>
          </p:nvSpPr>
          <p:spPr>
            <a:xfrm>
              <a:off x="1860102" y="3660883"/>
              <a:ext cx="1263951" cy="29238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Quattrocento Sans"/>
                  <a:ea typeface="Quattrocento Sans"/>
                  <a:cs typeface="Quattrocento Sans"/>
                  <a:sym typeface="Quattrocento Sans"/>
                </a:rPr>
                <a:t>Classification</a:t>
              </a:r>
              <a:endParaRPr b="1" sz="1300">
                <a:solidFill>
                  <a:schemeClr val="dk1"/>
                </a:solidFill>
                <a:latin typeface="Quattrocento Sans"/>
                <a:ea typeface="Quattrocento Sans"/>
                <a:cs typeface="Quattrocento Sans"/>
                <a:sym typeface="Quattrocento Sans"/>
              </a:endParaRPr>
            </a:p>
          </p:txBody>
        </p:sp>
        <p:sp>
          <p:nvSpPr>
            <p:cNvPr id="933" name="Google Shape;933;p113"/>
            <p:cNvSpPr/>
            <p:nvPr/>
          </p:nvSpPr>
          <p:spPr>
            <a:xfrm>
              <a:off x="1815095" y="4448737"/>
              <a:ext cx="1303563" cy="49244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Quattrocento Sans"/>
                  <a:ea typeface="Quattrocento Sans"/>
                  <a:cs typeface="Quattrocento Sans"/>
                  <a:sym typeface="Quattrocento Sans"/>
                </a:rPr>
                <a:t>Automatic</a:t>
              </a:r>
              <a:endParaRPr/>
            </a:p>
            <a:p>
              <a:pPr indent="0" lvl="0" marL="0" marR="0" rtl="0" algn="ctr">
                <a:spcBef>
                  <a:spcPts val="0"/>
                </a:spcBef>
                <a:spcAft>
                  <a:spcPts val="0"/>
                </a:spcAft>
                <a:buNone/>
              </a:pPr>
              <a:r>
                <a:rPr b="1" lang="en-US" sz="1300">
                  <a:solidFill>
                    <a:schemeClr val="dk1"/>
                  </a:solidFill>
                  <a:latin typeface="Quattrocento Sans"/>
                  <a:ea typeface="Quattrocento Sans"/>
                  <a:cs typeface="Quattrocento Sans"/>
                  <a:sym typeface="Quattrocento Sans"/>
                </a:rPr>
                <a:t>scoring result</a:t>
              </a:r>
              <a:endParaRPr b="1" sz="1300">
                <a:solidFill>
                  <a:schemeClr val="dk1"/>
                </a:solidFill>
                <a:latin typeface="Quattrocento Sans"/>
                <a:ea typeface="Quattrocento Sans"/>
                <a:cs typeface="Quattrocento Sans"/>
                <a:sym typeface="Quattrocento Sans"/>
              </a:endParaRPr>
            </a:p>
          </p:txBody>
        </p:sp>
        <p:sp>
          <p:nvSpPr>
            <p:cNvPr id="934" name="Google Shape;934;p113"/>
            <p:cNvSpPr/>
            <p:nvPr/>
          </p:nvSpPr>
          <p:spPr>
            <a:xfrm>
              <a:off x="102475" y="1785092"/>
              <a:ext cx="1292773" cy="43088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Quattrocento Sans"/>
                  <a:ea typeface="Quattrocento Sans"/>
                  <a:cs typeface="Quattrocento Sans"/>
                  <a:sym typeface="Quattrocento Sans"/>
                </a:rPr>
                <a:t>Input: EEG(C3-M2), EOG, EMG</a:t>
              </a:r>
              <a:endParaRPr b="1" sz="1100">
                <a:solidFill>
                  <a:schemeClr val="dk1"/>
                </a:solidFill>
                <a:latin typeface="Quattrocento Sans"/>
                <a:ea typeface="Quattrocento Sans"/>
                <a:cs typeface="Quattrocento Sans"/>
                <a:sym typeface="Quattrocento Sans"/>
              </a:endParaRPr>
            </a:p>
          </p:txBody>
        </p:sp>
        <p:sp>
          <p:nvSpPr>
            <p:cNvPr id="935" name="Google Shape;935;p113"/>
            <p:cNvSpPr txBox="1"/>
            <p:nvPr/>
          </p:nvSpPr>
          <p:spPr>
            <a:xfrm>
              <a:off x="3524502" y="887922"/>
              <a:ext cx="1859309" cy="64633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Reliability analysis</a:t>
              </a:r>
              <a:endParaRPr b="1" sz="1800">
                <a:solidFill>
                  <a:schemeClr val="dk1"/>
                </a:solidFill>
                <a:latin typeface="Quattrocento Sans"/>
                <a:ea typeface="Quattrocento Sans"/>
                <a:cs typeface="Quattrocento Sans"/>
                <a:sym typeface="Quattrocento Sans"/>
              </a:endParaRPr>
            </a:p>
          </p:txBody>
        </p:sp>
        <p:sp>
          <p:nvSpPr>
            <p:cNvPr id="936" name="Google Shape;936;p113"/>
            <p:cNvSpPr txBox="1"/>
            <p:nvPr/>
          </p:nvSpPr>
          <p:spPr>
            <a:xfrm>
              <a:off x="3821700" y="1823564"/>
              <a:ext cx="1269622" cy="41549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Quattrocento Sans"/>
                  <a:ea typeface="Quattrocento Sans"/>
                  <a:cs typeface="Quattrocento Sans"/>
                  <a:sym typeface="Quattrocento Sans"/>
                </a:rPr>
                <a:t>Sleep feature based reliability</a:t>
              </a:r>
              <a:endParaRPr b="1" sz="1050">
                <a:solidFill>
                  <a:schemeClr val="dk1"/>
                </a:solidFill>
                <a:latin typeface="Quattrocento Sans"/>
                <a:ea typeface="Quattrocento Sans"/>
                <a:cs typeface="Quattrocento Sans"/>
                <a:sym typeface="Quattrocento Sans"/>
              </a:endParaRPr>
            </a:p>
          </p:txBody>
        </p:sp>
        <p:sp>
          <p:nvSpPr>
            <p:cNvPr id="937" name="Google Shape;937;p113"/>
            <p:cNvSpPr txBox="1"/>
            <p:nvPr/>
          </p:nvSpPr>
          <p:spPr>
            <a:xfrm>
              <a:off x="3780872" y="3598798"/>
              <a:ext cx="1346570" cy="41549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Quattrocento Sans"/>
                  <a:ea typeface="Quattrocento Sans"/>
                  <a:cs typeface="Quattrocento Sans"/>
                  <a:sym typeface="Quattrocento Sans"/>
                </a:rPr>
                <a:t>Stage feature based reliability</a:t>
              </a:r>
              <a:endParaRPr b="1" sz="1050">
                <a:solidFill>
                  <a:schemeClr val="dk1"/>
                </a:solidFill>
                <a:latin typeface="Quattrocento Sans"/>
                <a:ea typeface="Quattrocento Sans"/>
                <a:cs typeface="Quattrocento Sans"/>
                <a:sym typeface="Quattrocento Sans"/>
              </a:endParaRPr>
            </a:p>
          </p:txBody>
        </p:sp>
        <p:sp>
          <p:nvSpPr>
            <p:cNvPr id="938" name="Google Shape;938;p113"/>
            <p:cNvSpPr txBox="1"/>
            <p:nvPr/>
          </p:nvSpPr>
          <p:spPr>
            <a:xfrm>
              <a:off x="3985422" y="2788202"/>
              <a:ext cx="976080" cy="29238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Quattrocento Sans"/>
                  <a:ea typeface="Quattrocento Sans"/>
                  <a:cs typeface="Quattrocento Sans"/>
                  <a:sym typeface="Quattrocento Sans"/>
                </a:rPr>
                <a:t>Vote</a:t>
              </a:r>
              <a:endParaRPr b="1" sz="1300">
                <a:solidFill>
                  <a:schemeClr val="dk1"/>
                </a:solidFill>
                <a:latin typeface="Quattrocento Sans"/>
                <a:ea typeface="Quattrocento Sans"/>
                <a:cs typeface="Quattrocento Sans"/>
                <a:sym typeface="Quattrocento Sans"/>
              </a:endParaRPr>
            </a:p>
          </p:txBody>
        </p:sp>
        <p:sp>
          <p:nvSpPr>
            <p:cNvPr id="939" name="Google Shape;939;p113"/>
            <p:cNvSpPr txBox="1"/>
            <p:nvPr/>
          </p:nvSpPr>
          <p:spPr>
            <a:xfrm>
              <a:off x="5753025" y="1785092"/>
              <a:ext cx="1299508" cy="46166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Quattrocento Sans"/>
                  <a:ea typeface="Quattrocento Sans"/>
                  <a:cs typeface="Quattrocento Sans"/>
                  <a:sym typeface="Quattrocento Sans"/>
                </a:rPr>
                <a:t>High reliability part</a:t>
              </a:r>
              <a:endParaRPr b="1" sz="1200">
                <a:solidFill>
                  <a:schemeClr val="dk1"/>
                </a:solidFill>
                <a:latin typeface="Quattrocento Sans"/>
                <a:ea typeface="Quattrocento Sans"/>
                <a:cs typeface="Quattrocento Sans"/>
                <a:sym typeface="Quattrocento Sans"/>
              </a:endParaRPr>
            </a:p>
          </p:txBody>
        </p:sp>
        <p:sp>
          <p:nvSpPr>
            <p:cNvPr id="940" name="Google Shape;940;p113"/>
            <p:cNvSpPr txBox="1"/>
            <p:nvPr/>
          </p:nvSpPr>
          <p:spPr>
            <a:xfrm>
              <a:off x="5786925" y="2672785"/>
              <a:ext cx="1265608" cy="46166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Quattrocento Sans"/>
                  <a:ea typeface="Quattrocento Sans"/>
                  <a:cs typeface="Quattrocento Sans"/>
                  <a:sym typeface="Quattrocento Sans"/>
                </a:rPr>
                <a:t>Low</a:t>
              </a:r>
              <a:endParaRPr/>
            </a:p>
            <a:p>
              <a:pPr indent="0" lvl="0" marL="0" marR="0" rtl="0" algn="ctr">
                <a:spcBef>
                  <a:spcPts val="0"/>
                </a:spcBef>
                <a:spcAft>
                  <a:spcPts val="0"/>
                </a:spcAft>
                <a:buNone/>
              </a:pPr>
              <a:r>
                <a:rPr b="1" lang="en-US" sz="1200">
                  <a:solidFill>
                    <a:schemeClr val="dk1"/>
                  </a:solidFill>
                  <a:latin typeface="Quattrocento Sans"/>
                  <a:ea typeface="Quattrocento Sans"/>
                  <a:cs typeface="Quattrocento Sans"/>
                  <a:sym typeface="Quattrocento Sans"/>
                </a:rPr>
                <a:t>reliability part</a:t>
              </a:r>
              <a:endParaRPr b="1" sz="1200">
                <a:solidFill>
                  <a:schemeClr val="dk1"/>
                </a:solidFill>
                <a:latin typeface="Quattrocento Sans"/>
                <a:ea typeface="Quattrocento Sans"/>
                <a:cs typeface="Quattrocento Sans"/>
                <a:sym typeface="Quattrocento Sans"/>
              </a:endParaRPr>
            </a:p>
          </p:txBody>
        </p:sp>
        <p:sp>
          <p:nvSpPr>
            <p:cNvPr id="941" name="Google Shape;941;p113"/>
            <p:cNvSpPr txBox="1"/>
            <p:nvPr/>
          </p:nvSpPr>
          <p:spPr>
            <a:xfrm>
              <a:off x="5737975" y="3676272"/>
              <a:ext cx="1333565" cy="27699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Quattrocento Sans"/>
                  <a:ea typeface="Quattrocento Sans"/>
                  <a:cs typeface="Quattrocento Sans"/>
                  <a:sym typeface="Quattrocento Sans"/>
                </a:rPr>
                <a:t>Human scoring</a:t>
              </a:r>
              <a:endParaRPr b="1" sz="1200">
                <a:solidFill>
                  <a:schemeClr val="dk1"/>
                </a:solidFill>
                <a:latin typeface="Quattrocento Sans"/>
                <a:ea typeface="Quattrocento Sans"/>
                <a:cs typeface="Quattrocento Sans"/>
                <a:sym typeface="Quattrocento Sans"/>
              </a:endParaRPr>
            </a:p>
          </p:txBody>
        </p:sp>
        <p:sp>
          <p:nvSpPr>
            <p:cNvPr id="942" name="Google Shape;942;p113"/>
            <p:cNvSpPr txBox="1"/>
            <p:nvPr/>
          </p:nvSpPr>
          <p:spPr>
            <a:xfrm>
              <a:off x="7741364" y="3560326"/>
              <a:ext cx="1263563" cy="49244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Quattrocento Sans"/>
                  <a:ea typeface="Quattrocento Sans"/>
                  <a:cs typeface="Quattrocento Sans"/>
                  <a:sym typeface="Quattrocento Sans"/>
                </a:rPr>
                <a:t>Final scoring result</a:t>
              </a:r>
              <a:endParaRPr b="1" sz="1300">
                <a:solidFill>
                  <a:schemeClr val="dk1"/>
                </a:solidFill>
                <a:latin typeface="Quattrocento Sans"/>
                <a:ea typeface="Quattrocento Sans"/>
                <a:cs typeface="Quattrocento Sans"/>
                <a:sym typeface="Quattrocento Sans"/>
              </a:endParaRPr>
            </a:p>
          </p:txBody>
        </p:sp>
        <p:sp>
          <p:nvSpPr>
            <p:cNvPr id="943" name="Google Shape;943;p113"/>
            <p:cNvSpPr txBox="1"/>
            <p:nvPr/>
          </p:nvSpPr>
          <p:spPr>
            <a:xfrm>
              <a:off x="5523144" y="627188"/>
              <a:ext cx="1793169" cy="92333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Quattrocento Sans"/>
                  <a:ea typeface="Quattrocento Sans"/>
                  <a:cs typeface="Quattrocento Sans"/>
                  <a:sym typeface="Quattrocento Sans"/>
                </a:rPr>
                <a:t>Human-computer cooperation</a:t>
              </a:r>
              <a:endParaRPr b="1" sz="1800">
                <a:solidFill>
                  <a:schemeClr val="dk1"/>
                </a:solidFill>
                <a:latin typeface="Quattrocento Sans"/>
                <a:ea typeface="Quattrocento Sans"/>
                <a:cs typeface="Quattrocento Sans"/>
                <a:sym typeface="Quattrocento Sans"/>
              </a:endParaRPr>
            </a:p>
          </p:txBody>
        </p:sp>
      </p:grpSp>
    </p:spTree>
  </p:cSld>
  <p:clrMapOvr>
    <a:masterClrMapping/>
  </p:clrMapOvr>
  <p:transition spd="slow">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pic>
        <p:nvPicPr>
          <p:cNvPr id="948" name="Google Shape;948;p114"/>
          <p:cNvPicPr preferRelativeResize="0"/>
          <p:nvPr/>
        </p:nvPicPr>
        <p:blipFill rotWithShape="1">
          <a:blip r:embed="rId3">
            <a:alphaModFix/>
          </a:blip>
          <a:srcRect b="0" l="0" r="0" t="0"/>
          <a:stretch/>
        </p:blipFill>
        <p:spPr>
          <a:xfrm>
            <a:off x="6006549" y="1959666"/>
            <a:ext cx="5752547" cy="4326282"/>
          </a:xfrm>
          <a:prstGeom prst="rect">
            <a:avLst/>
          </a:prstGeom>
          <a:noFill/>
          <a:ln>
            <a:noFill/>
          </a:ln>
        </p:spPr>
      </p:pic>
      <p:sp>
        <p:nvSpPr>
          <p:cNvPr id="949" name="Google Shape;949;p114"/>
          <p:cNvSpPr txBox="1"/>
          <p:nvPr>
            <p:ph type="title"/>
          </p:nvPr>
        </p:nvSpPr>
        <p:spPr>
          <a:xfrm>
            <a:off x="1981200" y="657879"/>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000"/>
              <a:buFont typeface="Libre Franklin"/>
              <a:buNone/>
            </a:pPr>
            <a:r>
              <a:rPr lang="en-US"/>
              <a:t>信賴度分析架構</a:t>
            </a:r>
            <a:endParaRPr/>
          </a:p>
        </p:txBody>
      </p:sp>
      <p:sp>
        <p:nvSpPr>
          <p:cNvPr id="950" name="Google Shape;950;p114"/>
          <p:cNvSpPr txBox="1"/>
          <p:nvPr>
            <p:ph idx="1" type="body"/>
          </p:nvPr>
        </p:nvSpPr>
        <p:spPr>
          <a:xfrm>
            <a:off x="1524000" y="2209801"/>
            <a:ext cx="4953000" cy="3725699"/>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2600"/>
              <a:buFont typeface="Arial"/>
              <a:buChar char="●"/>
            </a:pPr>
            <a:r>
              <a:rPr lang="en-US">
                <a:latin typeface="Times New Roman"/>
                <a:ea typeface="Times New Roman"/>
                <a:cs typeface="Times New Roman"/>
                <a:sym typeface="Times New Roman"/>
              </a:rPr>
              <a:t>Sleep feature based</a:t>
            </a:r>
            <a:endParaRPr>
              <a:latin typeface="Times New Roman"/>
              <a:ea typeface="Times New Roman"/>
              <a:cs typeface="Times New Roman"/>
              <a:sym typeface="Times New Roman"/>
            </a:endParaRPr>
          </a:p>
          <a:p>
            <a:pPr indent="-381000" lvl="1" marL="914400" rtl="0" algn="l">
              <a:spcBef>
                <a:spcPts val="0"/>
              </a:spcBef>
              <a:spcAft>
                <a:spcPts val="0"/>
              </a:spcAft>
              <a:buClr>
                <a:schemeClr val="dk1"/>
              </a:buClr>
              <a:buSzPts val="1920"/>
              <a:buFont typeface="Courier New"/>
              <a:buChar char="o"/>
            </a:pPr>
            <a:r>
              <a:rPr lang="en-US">
                <a:latin typeface="Times New Roman"/>
                <a:ea typeface="Times New Roman"/>
                <a:cs typeface="Times New Roman"/>
                <a:sym typeface="Times New Roman"/>
              </a:rPr>
              <a:t>Slow wave related features (SWR)</a:t>
            </a:r>
            <a:endParaRPr>
              <a:latin typeface="Times New Roman"/>
              <a:ea typeface="Times New Roman"/>
              <a:cs typeface="Times New Roman"/>
              <a:sym typeface="Times New Roman"/>
            </a:endParaRPr>
          </a:p>
          <a:p>
            <a:pPr indent="-381000" lvl="2" marL="1188720" rtl="0" algn="l">
              <a:spcBef>
                <a:spcPts val="0"/>
              </a:spcBef>
              <a:spcAft>
                <a:spcPts val="0"/>
              </a:spcAft>
              <a:buClr>
                <a:schemeClr val="dk1"/>
              </a:buClr>
              <a:buSzPts val="1600"/>
              <a:buFont typeface="Courier New"/>
              <a:buChar char="o"/>
            </a:pPr>
            <a:r>
              <a:rPr lang="en-US">
                <a:latin typeface="Times New Roman"/>
                <a:ea typeface="Times New Roman"/>
                <a:cs typeface="Times New Roman"/>
                <a:sym typeface="Times New Roman"/>
              </a:rPr>
              <a:t>EEG 0-30 Hz Total Power</a:t>
            </a:r>
            <a:endParaRPr/>
          </a:p>
          <a:p>
            <a:pPr indent="-381000" lvl="2" marL="1188720" rtl="0" algn="l">
              <a:spcBef>
                <a:spcPts val="0"/>
              </a:spcBef>
              <a:spcAft>
                <a:spcPts val="0"/>
              </a:spcAft>
              <a:buClr>
                <a:schemeClr val="dk1"/>
              </a:buClr>
              <a:buSzPts val="1600"/>
              <a:buFont typeface="Courier New"/>
              <a:buChar char="o"/>
            </a:pPr>
            <a:r>
              <a:rPr lang="en-US">
                <a:latin typeface="Times New Roman"/>
                <a:ea typeface="Times New Roman"/>
                <a:cs typeface="Times New Roman"/>
                <a:sym typeface="Times New Roman"/>
              </a:rPr>
              <a:t>SWS Structure Ratio</a:t>
            </a:r>
            <a:endParaRPr/>
          </a:p>
          <a:p>
            <a:pPr indent="-381000" lvl="2" marL="1188720" rtl="0" algn="l">
              <a:spcBef>
                <a:spcPts val="0"/>
              </a:spcBef>
              <a:spcAft>
                <a:spcPts val="0"/>
              </a:spcAft>
              <a:buClr>
                <a:schemeClr val="dk1"/>
              </a:buClr>
              <a:buSzPts val="1600"/>
              <a:buFont typeface="Courier New"/>
              <a:buChar char="o"/>
            </a:pPr>
            <a:r>
              <a:rPr lang="en-US">
                <a:latin typeface="Times New Roman"/>
                <a:ea typeface="Times New Roman"/>
                <a:cs typeface="Times New Roman"/>
                <a:sym typeface="Times New Roman"/>
              </a:rPr>
              <a:t>EOG 0-4Hz/0-30Hz Power Ratio</a:t>
            </a:r>
            <a:endParaRPr>
              <a:latin typeface="Times New Roman"/>
              <a:ea typeface="Times New Roman"/>
              <a:cs typeface="Times New Roman"/>
              <a:sym typeface="Times New Roman"/>
            </a:endParaRPr>
          </a:p>
          <a:p>
            <a:pPr indent="-254000" lvl="0" marL="457200" rtl="0" algn="l">
              <a:spcBef>
                <a:spcPts val="0"/>
              </a:spcBef>
              <a:spcAft>
                <a:spcPts val="0"/>
              </a:spcAft>
              <a:buClr>
                <a:schemeClr val="dk1"/>
              </a:buClr>
              <a:buSzPts val="2600"/>
              <a:buFont typeface="Arial"/>
              <a:buNone/>
            </a:pPr>
            <a:r>
              <a:t/>
            </a:r>
            <a:endParaRPr>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2600"/>
              <a:buFont typeface="Arial"/>
              <a:buChar char="●"/>
            </a:pPr>
            <a:r>
              <a:rPr lang="en-US">
                <a:latin typeface="Times New Roman"/>
                <a:ea typeface="Times New Roman"/>
                <a:cs typeface="Times New Roman"/>
                <a:sym typeface="Times New Roman"/>
              </a:rPr>
              <a:t>Stage information based</a:t>
            </a:r>
            <a:endParaRPr/>
          </a:p>
          <a:p>
            <a:pPr indent="-381000" lvl="1" marL="914400" rtl="0" algn="l">
              <a:spcBef>
                <a:spcPts val="0"/>
              </a:spcBef>
              <a:spcAft>
                <a:spcPts val="0"/>
              </a:spcAft>
              <a:buClr>
                <a:schemeClr val="dk1"/>
              </a:buClr>
              <a:buSzPts val="1920"/>
              <a:buFont typeface="Courier New"/>
              <a:buChar char="o"/>
            </a:pPr>
            <a:r>
              <a:rPr lang="en-US">
                <a:latin typeface="Times New Roman"/>
                <a:ea typeface="Times New Roman"/>
                <a:cs typeface="Times New Roman"/>
                <a:sym typeface="Times New Roman"/>
              </a:rPr>
              <a:t>Stage change distance (SCD)</a:t>
            </a:r>
            <a:endParaRPr/>
          </a:p>
          <a:p>
            <a:pPr indent="-381000" lvl="1" marL="914400" rtl="0" algn="l">
              <a:spcBef>
                <a:spcPts val="0"/>
              </a:spcBef>
              <a:spcAft>
                <a:spcPts val="0"/>
              </a:spcAft>
              <a:buClr>
                <a:schemeClr val="dk1"/>
              </a:buClr>
              <a:buSzPts val="1920"/>
              <a:buFont typeface="Courier New"/>
              <a:buChar char="o"/>
            </a:pPr>
            <a:r>
              <a:rPr lang="en-US">
                <a:latin typeface="Times New Roman"/>
                <a:ea typeface="Times New Roman"/>
                <a:cs typeface="Times New Roman"/>
                <a:sym typeface="Times New Roman"/>
              </a:rPr>
              <a:t>Stage change frequency (SCF)</a:t>
            </a:r>
            <a:endParaRPr/>
          </a:p>
          <a:p>
            <a:pPr indent="-274320" lvl="0" marL="274320" rtl="0" algn="l">
              <a:lnSpc>
                <a:spcPct val="115000"/>
              </a:lnSpc>
              <a:spcBef>
                <a:spcPts val="0"/>
              </a:spcBef>
              <a:spcAft>
                <a:spcPts val="0"/>
              </a:spcAft>
              <a:buSzPts val="2210"/>
              <a:buNone/>
            </a:pPr>
            <a:r>
              <a:t/>
            </a:r>
            <a:endParaRPr/>
          </a:p>
        </p:txBody>
      </p:sp>
    </p:spTree>
  </p:cSld>
  <p:clrMapOvr>
    <a:masterClrMapping/>
  </p:clrMapOvr>
  <p:transition spd="slow">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15"/>
          <p:cNvSpPr txBox="1"/>
          <p:nvPr>
            <p:ph type="title"/>
          </p:nvPr>
        </p:nvSpPr>
        <p:spPr>
          <a:xfrm>
            <a:off x="885687" y="502185"/>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800"/>
              <a:buFont typeface="Libre Franklin"/>
              <a:buNone/>
            </a:pPr>
            <a:r>
              <a:rPr lang="en-US" sz="4800"/>
              <a:t>Slow wave related features</a:t>
            </a:r>
            <a:endParaRPr sz="4800"/>
          </a:p>
        </p:txBody>
      </p:sp>
      <p:sp>
        <p:nvSpPr>
          <p:cNvPr id="956" name="Google Shape;956;p115"/>
          <p:cNvSpPr txBox="1"/>
          <p:nvPr>
            <p:ph idx="1" type="body"/>
          </p:nvPr>
        </p:nvSpPr>
        <p:spPr>
          <a:xfrm>
            <a:off x="1981200" y="1676401"/>
            <a:ext cx="8229600" cy="3725699"/>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2600"/>
              <a:buFont typeface="Arial"/>
              <a:buChar char="●"/>
            </a:pPr>
            <a:r>
              <a:rPr lang="en-US"/>
              <a:t>N2 and N3 change has high disagreement</a:t>
            </a:r>
            <a:endParaRPr/>
          </a:p>
        </p:txBody>
      </p:sp>
      <p:grpSp>
        <p:nvGrpSpPr>
          <p:cNvPr id="957" name="Google Shape;957;p115"/>
          <p:cNvGrpSpPr/>
          <p:nvPr/>
        </p:nvGrpSpPr>
        <p:grpSpPr>
          <a:xfrm>
            <a:off x="1828800" y="2438400"/>
            <a:ext cx="8534400" cy="3192300"/>
            <a:chOff x="0" y="1355628"/>
            <a:chExt cx="9144000" cy="2432242"/>
          </a:xfrm>
        </p:grpSpPr>
        <p:pic>
          <p:nvPicPr>
            <p:cNvPr id="958" name="Google Shape;958;p115"/>
            <p:cNvPicPr preferRelativeResize="0"/>
            <p:nvPr/>
          </p:nvPicPr>
          <p:blipFill rotWithShape="1">
            <a:blip r:embed="rId3">
              <a:alphaModFix/>
            </a:blip>
            <a:srcRect b="0" l="0" r="0" t="0"/>
            <a:stretch/>
          </p:blipFill>
          <p:spPr>
            <a:xfrm>
              <a:off x="0" y="1355628"/>
              <a:ext cx="9144000" cy="2432242"/>
            </a:xfrm>
            <a:prstGeom prst="rect">
              <a:avLst/>
            </a:prstGeom>
            <a:noFill/>
            <a:ln>
              <a:noFill/>
            </a:ln>
          </p:spPr>
        </p:pic>
        <p:sp>
          <p:nvSpPr>
            <p:cNvPr id="959" name="Google Shape;959;p115"/>
            <p:cNvSpPr/>
            <p:nvPr/>
          </p:nvSpPr>
          <p:spPr>
            <a:xfrm>
              <a:off x="4274175" y="2473425"/>
              <a:ext cx="1717800" cy="413999"/>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960" name="Google Shape;960;p115"/>
          <p:cNvSpPr/>
          <p:nvPr/>
        </p:nvSpPr>
        <p:spPr>
          <a:xfrm>
            <a:off x="1828800" y="5947516"/>
            <a:ext cx="8839200" cy="1047979"/>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chemeClr val="dk1"/>
                </a:solidFill>
                <a:latin typeface="Times New Roman"/>
                <a:ea typeface="Times New Roman"/>
                <a:cs typeface="Times New Roman"/>
                <a:sym typeface="Times New Roman"/>
              </a:rPr>
              <a:t>R. S. Rosenberg, S. Van Hout, et al. The american academy of sleep medicine inter-scorer reliability program: sleep stage scoring. J Clin Sleep Med, 9(1):81–87, 2013</a:t>
            </a:r>
            <a:r>
              <a:rPr lang="en-US" sz="1800">
                <a:solidFill>
                  <a:srgbClr val="000000"/>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(citation: 114)</a:t>
            </a:r>
            <a:endParaRPr sz="1800">
              <a:solidFill>
                <a:schemeClr val="dk1"/>
              </a:solidFill>
              <a:latin typeface="Libre Baskerville"/>
              <a:ea typeface="Libre Baskerville"/>
              <a:cs typeface="Libre Baskerville"/>
              <a:sym typeface="Libre Baskerville"/>
            </a:endParaRPr>
          </a:p>
          <a:p>
            <a:pPr indent="0" lvl="0" marL="0" marR="0" rtl="0" algn="l">
              <a:lnSpc>
                <a:spcPct val="115000"/>
              </a:lnSpc>
              <a:spcBef>
                <a:spcPts val="0"/>
              </a:spcBef>
              <a:spcAft>
                <a:spcPts val="0"/>
              </a:spcAft>
              <a:buClr>
                <a:schemeClr val="dk1"/>
              </a:buClr>
              <a:buSzPts val="1800"/>
              <a:buFont typeface="Libre Baskerville"/>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16"/>
          <p:cNvSpPr txBox="1"/>
          <p:nvPr>
            <p:ph type="title"/>
          </p:nvPr>
        </p:nvSpPr>
        <p:spPr>
          <a:xfrm>
            <a:off x="1951911" y="130481"/>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000"/>
              <a:buFont typeface="Libre Franklin"/>
              <a:buNone/>
            </a:pPr>
            <a:r>
              <a:rPr lang="en-US"/>
              <a:t>Stage &amp; feature value</a:t>
            </a:r>
            <a:endParaRPr/>
          </a:p>
        </p:txBody>
      </p:sp>
      <p:grpSp>
        <p:nvGrpSpPr>
          <p:cNvPr id="966" name="Google Shape;966;p116"/>
          <p:cNvGrpSpPr/>
          <p:nvPr/>
        </p:nvGrpSpPr>
        <p:grpSpPr>
          <a:xfrm>
            <a:off x="8355676" y="998530"/>
            <a:ext cx="1931327" cy="400648"/>
            <a:chOff x="6852551" y="579550"/>
            <a:chExt cx="2080473" cy="400648"/>
          </a:xfrm>
        </p:grpSpPr>
        <p:sp>
          <p:nvSpPr>
            <p:cNvPr id="967" name="Google Shape;967;p116"/>
            <p:cNvSpPr txBox="1"/>
            <p:nvPr/>
          </p:nvSpPr>
          <p:spPr>
            <a:xfrm>
              <a:off x="7225425" y="579550"/>
              <a:ext cx="1707599" cy="351899"/>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disagreement</a:t>
              </a:r>
              <a:endParaRPr/>
            </a:p>
          </p:txBody>
        </p:sp>
        <p:sp>
          <p:nvSpPr>
            <p:cNvPr id="968" name="Google Shape;968;p116"/>
            <p:cNvSpPr/>
            <p:nvPr/>
          </p:nvSpPr>
          <p:spPr>
            <a:xfrm>
              <a:off x="6852551" y="628299"/>
              <a:ext cx="372875" cy="351899"/>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grpSp>
        <p:nvGrpSpPr>
          <p:cNvPr id="969" name="Google Shape;969;p116"/>
          <p:cNvGrpSpPr/>
          <p:nvPr/>
        </p:nvGrpSpPr>
        <p:grpSpPr>
          <a:xfrm>
            <a:off x="1096079" y="1476502"/>
            <a:ext cx="9085432" cy="4080124"/>
            <a:chOff x="0" y="1022937"/>
            <a:chExt cx="9085432" cy="4080124"/>
          </a:xfrm>
        </p:grpSpPr>
        <p:grpSp>
          <p:nvGrpSpPr>
            <p:cNvPr id="970" name="Google Shape;970;p116"/>
            <p:cNvGrpSpPr/>
            <p:nvPr/>
          </p:nvGrpSpPr>
          <p:grpSpPr>
            <a:xfrm>
              <a:off x="0" y="1022937"/>
              <a:ext cx="9085432" cy="4080124"/>
              <a:chOff x="0" y="1022937"/>
              <a:chExt cx="9085432" cy="4080124"/>
            </a:xfrm>
          </p:grpSpPr>
          <p:pic>
            <p:nvPicPr>
              <p:cNvPr id="971" name="Google Shape;971;p116"/>
              <p:cNvPicPr preferRelativeResize="0"/>
              <p:nvPr/>
            </p:nvPicPr>
            <p:blipFill rotWithShape="1">
              <a:blip r:embed="rId3">
                <a:alphaModFix/>
              </a:blip>
              <a:srcRect b="5330" l="6428" r="0" t="8684"/>
              <a:stretch/>
            </p:blipFill>
            <p:spPr>
              <a:xfrm>
                <a:off x="1259067" y="1022937"/>
                <a:ext cx="7826365" cy="4080124"/>
              </a:xfrm>
              <a:prstGeom prst="rect">
                <a:avLst/>
              </a:prstGeom>
              <a:noFill/>
              <a:ln>
                <a:noFill/>
              </a:ln>
            </p:spPr>
          </p:pic>
          <p:sp>
            <p:nvSpPr>
              <p:cNvPr id="972" name="Google Shape;972;p116"/>
              <p:cNvSpPr txBox="1"/>
              <p:nvPr/>
            </p:nvSpPr>
            <p:spPr>
              <a:xfrm>
                <a:off x="0" y="1220370"/>
                <a:ext cx="1314300" cy="3725699"/>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None/>
                </a:pPr>
                <a:r>
                  <a:rPr lang="en-US" sz="1200">
                    <a:solidFill>
                      <a:schemeClr val="dk1"/>
                    </a:solidFill>
                    <a:latin typeface="Microsoft JhengHei"/>
                    <a:ea typeface="Microsoft JhengHei"/>
                    <a:cs typeface="Microsoft JhengHei"/>
                    <a:sym typeface="Microsoft JhengHei"/>
                  </a:rPr>
                  <a:t>(A)</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rPr lang="en-US" sz="1200">
                    <a:solidFill>
                      <a:schemeClr val="dk1"/>
                    </a:solidFill>
                    <a:latin typeface="Microsoft JhengHei"/>
                    <a:ea typeface="Microsoft JhengHei"/>
                    <a:cs typeface="Microsoft JhengHei"/>
                    <a:sym typeface="Microsoft JhengHei"/>
                  </a:rPr>
                  <a:t>(B)</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rPr lang="en-US" sz="1200">
                    <a:solidFill>
                      <a:schemeClr val="dk1"/>
                    </a:solidFill>
                    <a:latin typeface="Microsoft JhengHei"/>
                    <a:ea typeface="Microsoft JhengHei"/>
                    <a:cs typeface="Microsoft JhengHei"/>
                    <a:sym typeface="Microsoft JhengHei"/>
                  </a:rPr>
                  <a:t>(C)</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rPr lang="en-US" sz="1200">
                    <a:solidFill>
                      <a:schemeClr val="dk1"/>
                    </a:solidFill>
                    <a:latin typeface="Microsoft JhengHei"/>
                    <a:ea typeface="Microsoft JhengHei"/>
                    <a:cs typeface="Microsoft JhengHei"/>
                    <a:sym typeface="Microsoft JhengHei"/>
                  </a:rPr>
                  <a:t>(D)</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t/>
                </a:r>
                <a:endParaRPr sz="1200">
                  <a:solidFill>
                    <a:schemeClr val="dk1"/>
                  </a:solidFill>
                  <a:latin typeface="Microsoft JhengHei"/>
                  <a:ea typeface="Microsoft JhengHei"/>
                  <a:cs typeface="Microsoft JhengHei"/>
                  <a:sym typeface="Microsoft JhengHei"/>
                </a:endParaRPr>
              </a:p>
              <a:p>
                <a:pPr indent="0" lvl="0" marL="0" marR="0" rtl="0" algn="r">
                  <a:spcBef>
                    <a:spcPts val="0"/>
                  </a:spcBef>
                  <a:spcAft>
                    <a:spcPts val="0"/>
                  </a:spcAft>
                  <a:buNone/>
                </a:pPr>
                <a:r>
                  <a:rPr lang="en-US" sz="1200">
                    <a:solidFill>
                      <a:schemeClr val="dk1"/>
                    </a:solidFill>
                    <a:latin typeface="Microsoft JhengHei"/>
                    <a:ea typeface="Microsoft JhengHei"/>
                    <a:cs typeface="Microsoft JhengHei"/>
                    <a:sym typeface="Microsoft JhengHei"/>
                  </a:rPr>
                  <a:t>(E)</a:t>
                </a:r>
                <a:endParaRPr sz="1200">
                  <a:solidFill>
                    <a:schemeClr val="dk1"/>
                  </a:solidFill>
                  <a:latin typeface="Microsoft JhengHei"/>
                  <a:ea typeface="Microsoft JhengHei"/>
                  <a:cs typeface="Microsoft JhengHei"/>
                  <a:sym typeface="Microsoft JhengHei"/>
                </a:endParaRPr>
              </a:p>
            </p:txBody>
          </p:sp>
        </p:grpSp>
        <p:sp>
          <p:nvSpPr>
            <p:cNvPr id="973" name="Google Shape;973;p116"/>
            <p:cNvSpPr txBox="1"/>
            <p:nvPr/>
          </p:nvSpPr>
          <p:spPr>
            <a:xfrm>
              <a:off x="1246097" y="1063378"/>
              <a:ext cx="310329" cy="68223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700">
                  <a:solidFill>
                    <a:schemeClr val="dk1"/>
                  </a:solidFill>
                  <a:latin typeface="Microsoft JhengHei"/>
                  <a:ea typeface="Microsoft JhengHei"/>
                  <a:cs typeface="Microsoft JhengHei"/>
                  <a:sym typeface="Microsoft JhengHei"/>
                </a:rPr>
                <a:t>R</a:t>
              </a:r>
              <a:endParaRPr/>
            </a:p>
            <a:p>
              <a:pPr indent="0" lvl="0" marL="0" marR="0" rtl="0" algn="r">
                <a:spcBef>
                  <a:spcPts val="100"/>
                </a:spcBef>
                <a:spcAft>
                  <a:spcPts val="0"/>
                </a:spcAft>
                <a:buNone/>
              </a:pPr>
              <a:r>
                <a:rPr b="1" lang="en-US" sz="700">
                  <a:solidFill>
                    <a:schemeClr val="dk1"/>
                  </a:solidFill>
                  <a:latin typeface="Microsoft JhengHei"/>
                  <a:ea typeface="Microsoft JhengHei"/>
                  <a:cs typeface="Microsoft JhengHei"/>
                  <a:sym typeface="Microsoft JhengHei"/>
                </a:rPr>
                <a:t>W</a:t>
              </a:r>
              <a:endParaRPr/>
            </a:p>
            <a:p>
              <a:pPr indent="0" lvl="0" marL="0" marR="0" rtl="0" algn="r">
                <a:spcBef>
                  <a:spcPts val="100"/>
                </a:spcBef>
                <a:spcAft>
                  <a:spcPts val="0"/>
                </a:spcAft>
                <a:buNone/>
              </a:pPr>
              <a:r>
                <a:rPr b="1" lang="en-US" sz="700">
                  <a:solidFill>
                    <a:schemeClr val="dk1"/>
                  </a:solidFill>
                  <a:latin typeface="Microsoft JhengHei"/>
                  <a:ea typeface="Microsoft JhengHei"/>
                  <a:cs typeface="Microsoft JhengHei"/>
                  <a:sym typeface="Microsoft JhengHei"/>
                </a:rPr>
                <a:t>N1</a:t>
              </a:r>
              <a:endParaRPr/>
            </a:p>
            <a:p>
              <a:pPr indent="0" lvl="0" marL="0" marR="0" rtl="0" algn="r">
                <a:spcBef>
                  <a:spcPts val="100"/>
                </a:spcBef>
                <a:spcAft>
                  <a:spcPts val="0"/>
                </a:spcAft>
                <a:buNone/>
              </a:pPr>
              <a:r>
                <a:rPr b="1" lang="en-US" sz="700">
                  <a:solidFill>
                    <a:schemeClr val="dk1"/>
                  </a:solidFill>
                  <a:latin typeface="Microsoft JhengHei"/>
                  <a:ea typeface="Microsoft JhengHei"/>
                  <a:cs typeface="Microsoft JhengHei"/>
                  <a:sym typeface="Microsoft JhengHei"/>
                </a:rPr>
                <a:t>N2</a:t>
              </a:r>
              <a:endParaRPr/>
            </a:p>
            <a:p>
              <a:pPr indent="0" lvl="0" marL="0" marR="0" rtl="0" algn="r">
                <a:spcBef>
                  <a:spcPts val="100"/>
                </a:spcBef>
                <a:spcAft>
                  <a:spcPts val="0"/>
                </a:spcAft>
                <a:buNone/>
              </a:pPr>
              <a:r>
                <a:rPr b="1" lang="en-US" sz="700">
                  <a:solidFill>
                    <a:schemeClr val="dk1"/>
                  </a:solidFill>
                  <a:latin typeface="Microsoft JhengHei"/>
                  <a:ea typeface="Microsoft JhengHei"/>
                  <a:cs typeface="Microsoft JhengHei"/>
                  <a:sym typeface="Microsoft JhengHei"/>
                </a:rPr>
                <a:t>N3</a:t>
              </a:r>
              <a:endParaRPr b="1" sz="700">
                <a:solidFill>
                  <a:schemeClr val="dk1"/>
                </a:solidFill>
                <a:latin typeface="Microsoft JhengHei"/>
                <a:ea typeface="Microsoft JhengHei"/>
                <a:cs typeface="Microsoft JhengHei"/>
                <a:sym typeface="Microsoft JhengHei"/>
              </a:endParaRPr>
            </a:p>
          </p:txBody>
        </p:sp>
        <p:sp>
          <p:nvSpPr>
            <p:cNvPr id="974" name="Google Shape;974;p116"/>
            <p:cNvSpPr txBox="1"/>
            <p:nvPr/>
          </p:nvSpPr>
          <p:spPr>
            <a:xfrm>
              <a:off x="1236369" y="1838348"/>
              <a:ext cx="310329" cy="68223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700">
                  <a:solidFill>
                    <a:schemeClr val="dk1"/>
                  </a:solidFill>
                  <a:latin typeface="Microsoft JhengHei"/>
                  <a:ea typeface="Microsoft JhengHei"/>
                  <a:cs typeface="Microsoft JhengHei"/>
                  <a:sym typeface="Microsoft JhengHei"/>
                </a:rPr>
                <a:t>R</a:t>
              </a:r>
              <a:endParaRPr/>
            </a:p>
            <a:p>
              <a:pPr indent="0" lvl="0" marL="0" marR="0" rtl="0" algn="r">
                <a:spcBef>
                  <a:spcPts val="100"/>
                </a:spcBef>
                <a:spcAft>
                  <a:spcPts val="0"/>
                </a:spcAft>
                <a:buNone/>
              </a:pPr>
              <a:r>
                <a:rPr b="1" lang="en-US" sz="700">
                  <a:solidFill>
                    <a:schemeClr val="dk1"/>
                  </a:solidFill>
                  <a:latin typeface="Microsoft JhengHei"/>
                  <a:ea typeface="Microsoft JhengHei"/>
                  <a:cs typeface="Microsoft JhengHei"/>
                  <a:sym typeface="Microsoft JhengHei"/>
                </a:rPr>
                <a:t>W</a:t>
              </a:r>
              <a:endParaRPr/>
            </a:p>
            <a:p>
              <a:pPr indent="0" lvl="0" marL="0" marR="0" rtl="0" algn="r">
                <a:spcBef>
                  <a:spcPts val="100"/>
                </a:spcBef>
                <a:spcAft>
                  <a:spcPts val="0"/>
                </a:spcAft>
                <a:buNone/>
              </a:pPr>
              <a:r>
                <a:rPr b="1" lang="en-US" sz="700">
                  <a:solidFill>
                    <a:schemeClr val="dk1"/>
                  </a:solidFill>
                  <a:latin typeface="Microsoft JhengHei"/>
                  <a:ea typeface="Microsoft JhengHei"/>
                  <a:cs typeface="Microsoft JhengHei"/>
                  <a:sym typeface="Microsoft JhengHei"/>
                </a:rPr>
                <a:t>N1</a:t>
              </a:r>
              <a:endParaRPr/>
            </a:p>
            <a:p>
              <a:pPr indent="0" lvl="0" marL="0" marR="0" rtl="0" algn="r">
                <a:spcBef>
                  <a:spcPts val="100"/>
                </a:spcBef>
                <a:spcAft>
                  <a:spcPts val="0"/>
                </a:spcAft>
                <a:buNone/>
              </a:pPr>
              <a:r>
                <a:rPr b="1" lang="en-US" sz="700">
                  <a:solidFill>
                    <a:schemeClr val="dk1"/>
                  </a:solidFill>
                  <a:latin typeface="Microsoft JhengHei"/>
                  <a:ea typeface="Microsoft JhengHei"/>
                  <a:cs typeface="Microsoft JhengHei"/>
                  <a:sym typeface="Microsoft JhengHei"/>
                </a:rPr>
                <a:t>N2</a:t>
              </a:r>
              <a:endParaRPr/>
            </a:p>
            <a:p>
              <a:pPr indent="0" lvl="0" marL="0" marR="0" rtl="0" algn="r">
                <a:spcBef>
                  <a:spcPts val="100"/>
                </a:spcBef>
                <a:spcAft>
                  <a:spcPts val="0"/>
                </a:spcAft>
                <a:buNone/>
              </a:pPr>
              <a:r>
                <a:rPr b="1" lang="en-US" sz="700">
                  <a:solidFill>
                    <a:schemeClr val="dk1"/>
                  </a:solidFill>
                  <a:latin typeface="Microsoft JhengHei"/>
                  <a:ea typeface="Microsoft JhengHei"/>
                  <a:cs typeface="Microsoft JhengHei"/>
                  <a:sym typeface="Microsoft JhengHei"/>
                </a:rPr>
                <a:t>N3</a:t>
              </a:r>
              <a:endParaRPr b="1" sz="700">
                <a:solidFill>
                  <a:schemeClr val="dk1"/>
                </a:solidFill>
                <a:latin typeface="Microsoft JhengHei"/>
                <a:ea typeface="Microsoft JhengHei"/>
                <a:cs typeface="Microsoft JhengHei"/>
                <a:sym typeface="Microsoft JhengHei"/>
              </a:endParaRPr>
            </a:p>
          </p:txBody>
        </p:sp>
      </p:grpSp>
      <p:sp>
        <p:nvSpPr>
          <p:cNvPr id="975" name="Google Shape;975;p116"/>
          <p:cNvSpPr/>
          <p:nvPr/>
        </p:nvSpPr>
        <p:spPr>
          <a:xfrm>
            <a:off x="1743705" y="5492367"/>
            <a:ext cx="8780625" cy="83099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600">
                <a:solidFill>
                  <a:srgbClr val="000000"/>
                </a:solidFill>
                <a:latin typeface="Times New Roman"/>
                <a:ea typeface="Times New Roman"/>
                <a:cs typeface="Times New Roman"/>
                <a:sym typeface="Times New Roman"/>
              </a:rPr>
              <a:t>The hypnogram and SWR features of subject no. 1. (A) and (B) are the hypnograms scored by scorer 0 and the automatic staging system, respectively. (C)-(E) show the values of </a:t>
            </a:r>
            <a:r>
              <a:rPr lang="en-US" sz="1600" u="sng">
                <a:solidFill>
                  <a:srgbClr val="000000"/>
                </a:solidFill>
                <a:latin typeface="Times New Roman"/>
                <a:ea typeface="Times New Roman"/>
                <a:cs typeface="Times New Roman"/>
                <a:sym typeface="Times New Roman"/>
              </a:rPr>
              <a:t>features 0-30 E, SWS E, and 0-4 O,</a:t>
            </a:r>
            <a:r>
              <a:rPr lang="en-US" sz="1600">
                <a:solidFill>
                  <a:srgbClr val="000000"/>
                </a:solidFill>
                <a:latin typeface="Times New Roman"/>
                <a:ea typeface="Times New Roman"/>
                <a:cs typeface="Times New Roman"/>
                <a:sym typeface="Times New Roman"/>
              </a:rPr>
              <a:t> respectively. </a:t>
            </a:r>
            <a:endParaRPr sz="1600">
              <a:solidFill>
                <a:schemeClr val="dk1"/>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17"/>
          <p:cNvSpPr txBox="1"/>
          <p:nvPr>
            <p:ph type="title"/>
          </p:nvPr>
        </p:nvSpPr>
        <p:spPr>
          <a:xfrm>
            <a:off x="1981199" y="533400"/>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000"/>
              <a:buFont typeface="Libre Franklin"/>
              <a:buNone/>
            </a:pPr>
            <a:r>
              <a:rPr lang="en-US"/>
              <a:t>Stage change distance (SCD)</a:t>
            </a:r>
            <a:endParaRPr/>
          </a:p>
        </p:txBody>
      </p:sp>
      <p:pic>
        <p:nvPicPr>
          <p:cNvPr id="981" name="Google Shape;981;p117"/>
          <p:cNvPicPr preferRelativeResize="0"/>
          <p:nvPr/>
        </p:nvPicPr>
        <p:blipFill rotWithShape="1">
          <a:blip r:embed="rId3">
            <a:alphaModFix/>
          </a:blip>
          <a:srcRect b="0" l="0" r="0" t="0"/>
          <a:stretch/>
        </p:blipFill>
        <p:spPr>
          <a:xfrm>
            <a:off x="3962401" y="3276601"/>
            <a:ext cx="4551183" cy="3181347"/>
          </a:xfrm>
          <a:prstGeom prst="rect">
            <a:avLst/>
          </a:prstGeom>
          <a:noFill/>
          <a:ln>
            <a:noFill/>
          </a:ln>
        </p:spPr>
      </p:pic>
      <p:sp>
        <p:nvSpPr>
          <p:cNvPr id="982" name="Google Shape;982;p117"/>
          <p:cNvSpPr/>
          <p:nvPr/>
        </p:nvSpPr>
        <p:spPr>
          <a:xfrm>
            <a:off x="1828799" y="1828801"/>
            <a:ext cx="8534400" cy="1200329"/>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disagreements of sleep scoring are mostly occurred in identifying epochs during stage changes and the epochs away from the stage changes are easy to identify.</a:t>
            </a:r>
            <a:endParaRPr/>
          </a:p>
        </p:txBody>
      </p:sp>
    </p:spTree>
  </p:cSld>
  <p:clrMapOvr>
    <a:masterClrMapping/>
  </p:clrMapOvr>
  <p:transition spd="slow">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118"/>
          <p:cNvSpPr txBox="1"/>
          <p:nvPr>
            <p:ph type="title"/>
          </p:nvPr>
        </p:nvSpPr>
        <p:spPr>
          <a:xfrm>
            <a:off x="1937290" y="577194"/>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000"/>
              <a:buFont typeface="Libre Franklin"/>
              <a:buNone/>
            </a:pPr>
            <a:r>
              <a:rPr lang="en-US"/>
              <a:t>Stage change distance (SCD)</a:t>
            </a:r>
            <a:endParaRPr/>
          </a:p>
        </p:txBody>
      </p:sp>
      <p:grpSp>
        <p:nvGrpSpPr>
          <p:cNvPr id="988" name="Google Shape;988;p118"/>
          <p:cNvGrpSpPr/>
          <p:nvPr/>
        </p:nvGrpSpPr>
        <p:grpSpPr>
          <a:xfrm>
            <a:off x="2640966" y="1920628"/>
            <a:ext cx="6652973" cy="3806941"/>
            <a:chOff x="1116964" y="1063378"/>
            <a:chExt cx="6652973" cy="3806941"/>
          </a:xfrm>
        </p:grpSpPr>
        <p:grpSp>
          <p:nvGrpSpPr>
            <p:cNvPr id="989" name="Google Shape;989;p118"/>
            <p:cNvGrpSpPr/>
            <p:nvPr/>
          </p:nvGrpSpPr>
          <p:grpSpPr>
            <a:xfrm>
              <a:off x="1116964" y="1063378"/>
              <a:ext cx="6652973" cy="3806941"/>
              <a:chOff x="1116964" y="1063378"/>
              <a:chExt cx="6652973" cy="3806941"/>
            </a:xfrm>
          </p:grpSpPr>
          <p:pic>
            <p:nvPicPr>
              <p:cNvPr id="990" name="Google Shape;990;p118"/>
              <p:cNvPicPr preferRelativeResize="0"/>
              <p:nvPr/>
            </p:nvPicPr>
            <p:blipFill rotWithShape="1">
              <a:blip r:embed="rId3">
                <a:alphaModFix/>
              </a:blip>
              <a:srcRect b="0" l="0" r="0" t="0"/>
              <a:stretch/>
            </p:blipFill>
            <p:spPr>
              <a:xfrm rot="5400000">
                <a:off x="2624620" y="-274998"/>
                <a:ext cx="3806939" cy="6483694"/>
              </a:xfrm>
              <a:prstGeom prst="rect">
                <a:avLst/>
              </a:prstGeom>
              <a:noFill/>
              <a:ln>
                <a:noFill/>
              </a:ln>
            </p:spPr>
          </p:pic>
          <p:sp>
            <p:nvSpPr>
              <p:cNvPr id="991" name="Google Shape;991;p118"/>
              <p:cNvSpPr txBox="1"/>
              <p:nvPr/>
            </p:nvSpPr>
            <p:spPr>
              <a:xfrm>
                <a:off x="1355386" y="1193081"/>
                <a:ext cx="363167" cy="8361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900">
                    <a:solidFill>
                      <a:schemeClr val="dk1"/>
                    </a:solidFill>
                    <a:latin typeface="Quattrocento Sans"/>
                    <a:ea typeface="Quattrocento Sans"/>
                    <a:cs typeface="Quattrocento Sans"/>
                    <a:sym typeface="Quattrocento Sans"/>
                  </a:rPr>
                  <a:t>R</a:t>
                </a:r>
                <a:endParaRPr/>
              </a:p>
              <a:p>
                <a:pPr indent="0" lvl="0" marL="0" marR="0" rtl="0" algn="r">
                  <a:spcBef>
                    <a:spcPts val="100"/>
                  </a:spcBef>
                  <a:spcAft>
                    <a:spcPts val="0"/>
                  </a:spcAft>
                  <a:buNone/>
                </a:pPr>
                <a:r>
                  <a:rPr b="1" lang="en-US" sz="900">
                    <a:solidFill>
                      <a:schemeClr val="dk1"/>
                    </a:solidFill>
                    <a:latin typeface="Quattrocento Sans"/>
                    <a:ea typeface="Quattrocento Sans"/>
                    <a:cs typeface="Quattrocento Sans"/>
                    <a:sym typeface="Quattrocento Sans"/>
                  </a:rPr>
                  <a:t>W</a:t>
                </a:r>
                <a:endParaRPr/>
              </a:p>
              <a:p>
                <a:pPr indent="0" lvl="0" marL="0" marR="0" rtl="0" algn="r">
                  <a:spcBef>
                    <a:spcPts val="100"/>
                  </a:spcBef>
                  <a:spcAft>
                    <a:spcPts val="0"/>
                  </a:spcAft>
                  <a:buNone/>
                </a:pPr>
                <a:r>
                  <a:rPr b="1" lang="en-US" sz="900">
                    <a:solidFill>
                      <a:schemeClr val="dk1"/>
                    </a:solidFill>
                    <a:latin typeface="Quattrocento Sans"/>
                    <a:ea typeface="Quattrocento Sans"/>
                    <a:cs typeface="Quattrocento Sans"/>
                    <a:sym typeface="Quattrocento Sans"/>
                  </a:rPr>
                  <a:t>N1</a:t>
                </a:r>
                <a:endParaRPr/>
              </a:p>
              <a:p>
                <a:pPr indent="0" lvl="0" marL="0" marR="0" rtl="0" algn="r">
                  <a:spcBef>
                    <a:spcPts val="100"/>
                  </a:spcBef>
                  <a:spcAft>
                    <a:spcPts val="0"/>
                  </a:spcAft>
                  <a:buNone/>
                </a:pPr>
                <a:r>
                  <a:rPr b="1" lang="en-US" sz="900">
                    <a:solidFill>
                      <a:schemeClr val="dk1"/>
                    </a:solidFill>
                    <a:latin typeface="Quattrocento Sans"/>
                    <a:ea typeface="Quattrocento Sans"/>
                    <a:cs typeface="Quattrocento Sans"/>
                    <a:sym typeface="Quattrocento Sans"/>
                  </a:rPr>
                  <a:t>N2</a:t>
                </a:r>
                <a:endParaRPr/>
              </a:p>
              <a:p>
                <a:pPr indent="0" lvl="0" marL="0" marR="0" rtl="0" algn="r">
                  <a:spcBef>
                    <a:spcPts val="100"/>
                  </a:spcBef>
                  <a:spcAft>
                    <a:spcPts val="0"/>
                  </a:spcAft>
                  <a:buNone/>
                </a:pPr>
                <a:r>
                  <a:rPr b="1" lang="en-US" sz="900">
                    <a:solidFill>
                      <a:schemeClr val="dk1"/>
                    </a:solidFill>
                    <a:latin typeface="Quattrocento Sans"/>
                    <a:ea typeface="Quattrocento Sans"/>
                    <a:cs typeface="Quattrocento Sans"/>
                    <a:sym typeface="Quattrocento Sans"/>
                  </a:rPr>
                  <a:t>N3</a:t>
                </a:r>
                <a:endParaRPr b="1" sz="900">
                  <a:solidFill>
                    <a:schemeClr val="dk1"/>
                  </a:solidFill>
                  <a:latin typeface="Quattrocento Sans"/>
                  <a:ea typeface="Quattrocento Sans"/>
                  <a:cs typeface="Quattrocento Sans"/>
                  <a:sym typeface="Quattrocento Sans"/>
                </a:endParaRPr>
              </a:p>
            </p:txBody>
          </p:sp>
          <p:sp>
            <p:nvSpPr>
              <p:cNvPr id="992" name="Google Shape;992;p118"/>
              <p:cNvSpPr txBox="1"/>
              <p:nvPr/>
            </p:nvSpPr>
            <p:spPr>
              <a:xfrm rot="-5400000">
                <a:off x="760914" y="1419428"/>
                <a:ext cx="1050653"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Expert scoring</a:t>
                </a:r>
                <a:endParaRPr b="1" sz="1000">
                  <a:solidFill>
                    <a:schemeClr val="dk1"/>
                  </a:solidFill>
                  <a:latin typeface="Quattrocento Sans"/>
                  <a:ea typeface="Quattrocento Sans"/>
                  <a:cs typeface="Quattrocento Sans"/>
                  <a:sym typeface="Quattrocento Sans"/>
                </a:endParaRPr>
              </a:p>
            </p:txBody>
          </p:sp>
          <p:sp>
            <p:nvSpPr>
              <p:cNvPr id="993" name="Google Shape;993;p118"/>
              <p:cNvSpPr txBox="1"/>
              <p:nvPr/>
            </p:nvSpPr>
            <p:spPr>
              <a:xfrm>
                <a:off x="1355386" y="2422332"/>
                <a:ext cx="363167" cy="8361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900">
                    <a:solidFill>
                      <a:schemeClr val="dk1"/>
                    </a:solidFill>
                    <a:latin typeface="Quattrocento Sans"/>
                    <a:ea typeface="Quattrocento Sans"/>
                    <a:cs typeface="Quattrocento Sans"/>
                    <a:sym typeface="Quattrocento Sans"/>
                  </a:rPr>
                  <a:t>R</a:t>
                </a:r>
                <a:endParaRPr/>
              </a:p>
              <a:p>
                <a:pPr indent="0" lvl="0" marL="0" marR="0" rtl="0" algn="r">
                  <a:spcBef>
                    <a:spcPts val="100"/>
                  </a:spcBef>
                  <a:spcAft>
                    <a:spcPts val="0"/>
                  </a:spcAft>
                  <a:buNone/>
                </a:pPr>
                <a:r>
                  <a:rPr b="1" lang="en-US" sz="900">
                    <a:solidFill>
                      <a:schemeClr val="dk1"/>
                    </a:solidFill>
                    <a:latin typeface="Quattrocento Sans"/>
                    <a:ea typeface="Quattrocento Sans"/>
                    <a:cs typeface="Quattrocento Sans"/>
                    <a:sym typeface="Quattrocento Sans"/>
                  </a:rPr>
                  <a:t>W</a:t>
                </a:r>
                <a:endParaRPr/>
              </a:p>
              <a:p>
                <a:pPr indent="0" lvl="0" marL="0" marR="0" rtl="0" algn="r">
                  <a:spcBef>
                    <a:spcPts val="100"/>
                  </a:spcBef>
                  <a:spcAft>
                    <a:spcPts val="0"/>
                  </a:spcAft>
                  <a:buNone/>
                </a:pPr>
                <a:r>
                  <a:rPr b="1" lang="en-US" sz="900">
                    <a:solidFill>
                      <a:schemeClr val="dk1"/>
                    </a:solidFill>
                    <a:latin typeface="Quattrocento Sans"/>
                    <a:ea typeface="Quattrocento Sans"/>
                    <a:cs typeface="Quattrocento Sans"/>
                    <a:sym typeface="Quattrocento Sans"/>
                  </a:rPr>
                  <a:t>N1</a:t>
                </a:r>
                <a:endParaRPr/>
              </a:p>
              <a:p>
                <a:pPr indent="0" lvl="0" marL="0" marR="0" rtl="0" algn="r">
                  <a:spcBef>
                    <a:spcPts val="100"/>
                  </a:spcBef>
                  <a:spcAft>
                    <a:spcPts val="0"/>
                  </a:spcAft>
                  <a:buNone/>
                </a:pPr>
                <a:r>
                  <a:rPr b="1" lang="en-US" sz="900">
                    <a:solidFill>
                      <a:schemeClr val="dk1"/>
                    </a:solidFill>
                    <a:latin typeface="Quattrocento Sans"/>
                    <a:ea typeface="Quattrocento Sans"/>
                    <a:cs typeface="Quattrocento Sans"/>
                    <a:sym typeface="Quattrocento Sans"/>
                  </a:rPr>
                  <a:t>N2</a:t>
                </a:r>
                <a:endParaRPr/>
              </a:p>
              <a:p>
                <a:pPr indent="0" lvl="0" marL="0" marR="0" rtl="0" algn="r">
                  <a:spcBef>
                    <a:spcPts val="100"/>
                  </a:spcBef>
                  <a:spcAft>
                    <a:spcPts val="0"/>
                  </a:spcAft>
                  <a:buNone/>
                </a:pPr>
                <a:r>
                  <a:rPr b="1" lang="en-US" sz="900">
                    <a:solidFill>
                      <a:schemeClr val="dk1"/>
                    </a:solidFill>
                    <a:latin typeface="Quattrocento Sans"/>
                    <a:ea typeface="Quattrocento Sans"/>
                    <a:cs typeface="Quattrocento Sans"/>
                    <a:sym typeface="Quattrocento Sans"/>
                  </a:rPr>
                  <a:t>N3</a:t>
                </a:r>
                <a:endParaRPr b="1" sz="900">
                  <a:solidFill>
                    <a:schemeClr val="dk1"/>
                  </a:solidFill>
                  <a:latin typeface="Quattrocento Sans"/>
                  <a:ea typeface="Quattrocento Sans"/>
                  <a:cs typeface="Quattrocento Sans"/>
                  <a:sym typeface="Quattrocento Sans"/>
                </a:endParaRPr>
              </a:p>
            </p:txBody>
          </p:sp>
          <p:sp>
            <p:nvSpPr>
              <p:cNvPr id="994" name="Google Shape;994;p118"/>
              <p:cNvSpPr txBox="1"/>
              <p:nvPr/>
            </p:nvSpPr>
            <p:spPr>
              <a:xfrm rot="-5400000">
                <a:off x="646779" y="2728763"/>
                <a:ext cx="1308613" cy="33855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Automatic scoring</a:t>
                </a:r>
                <a:endParaRPr b="1" sz="1000">
                  <a:solidFill>
                    <a:schemeClr val="dk1"/>
                  </a:solidFill>
                  <a:latin typeface="Quattrocento Sans"/>
                  <a:ea typeface="Quattrocento Sans"/>
                  <a:cs typeface="Quattrocento Sans"/>
                  <a:sym typeface="Quattrocento Sans"/>
                </a:endParaRPr>
              </a:p>
            </p:txBody>
          </p:sp>
        </p:grpSp>
        <p:sp>
          <p:nvSpPr>
            <p:cNvPr id="995" name="Google Shape;995;p118"/>
            <p:cNvSpPr txBox="1"/>
            <p:nvPr/>
          </p:nvSpPr>
          <p:spPr>
            <a:xfrm rot="-5400000">
              <a:off x="975789" y="3916410"/>
              <a:ext cx="921961" cy="33855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Quattrocento Sans"/>
                  <a:ea typeface="Quattrocento Sans"/>
                  <a:cs typeface="Quattrocento Sans"/>
                  <a:sym typeface="Quattrocento Sans"/>
                </a:rPr>
                <a:t>SCD value</a:t>
              </a:r>
              <a:endParaRPr b="1" sz="1000">
                <a:solidFill>
                  <a:schemeClr val="dk1"/>
                </a:solidFill>
                <a:latin typeface="Quattrocento Sans"/>
                <a:ea typeface="Quattrocento Sans"/>
                <a:cs typeface="Quattrocento Sans"/>
                <a:sym typeface="Quattrocento Sans"/>
              </a:endParaRPr>
            </a:p>
          </p:txBody>
        </p:sp>
      </p:grpSp>
      <p:sp>
        <p:nvSpPr>
          <p:cNvPr id="996" name="Google Shape;996;p118"/>
          <p:cNvSpPr/>
          <p:nvPr/>
        </p:nvSpPr>
        <p:spPr>
          <a:xfrm>
            <a:off x="1937290" y="5787763"/>
            <a:ext cx="8578310" cy="92333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rgbClr val="000000"/>
                </a:solidFill>
                <a:latin typeface="Times New Roman"/>
                <a:ea typeface="Times New Roman"/>
                <a:cs typeface="Times New Roman"/>
                <a:sym typeface="Times New Roman"/>
              </a:rPr>
              <a:t>The hypnogram and SCD value of PSG from subject no. 3. The red lines indicate the disagreement between the expert and the automatic scoring system. The epoch is </a:t>
            </a:r>
            <a:r>
              <a:rPr lang="en-US" sz="1800" u="sng">
                <a:solidFill>
                  <a:srgbClr val="000000"/>
                </a:solidFill>
                <a:latin typeface="Times New Roman"/>
                <a:ea typeface="Times New Roman"/>
                <a:cs typeface="Times New Roman"/>
                <a:sym typeface="Times New Roman"/>
              </a:rPr>
              <a:t>labeled as low reliability if its SCD is less than 5.</a:t>
            </a:r>
            <a:endParaRPr sz="1800" u="sng">
              <a:solidFill>
                <a:schemeClr val="dk1"/>
              </a:solidFill>
              <a:latin typeface="Libre Baskerville"/>
              <a:ea typeface="Libre Baskerville"/>
              <a:cs typeface="Libre Baskerville"/>
              <a:sym typeface="Libre Baskerville"/>
            </a:endParaRPr>
          </a:p>
        </p:txBody>
      </p:sp>
      <p:grpSp>
        <p:nvGrpSpPr>
          <p:cNvPr id="997" name="Google Shape;997;p118"/>
          <p:cNvGrpSpPr/>
          <p:nvPr/>
        </p:nvGrpSpPr>
        <p:grpSpPr>
          <a:xfrm>
            <a:off x="8305827" y="1488064"/>
            <a:ext cx="2371699" cy="351899"/>
            <a:chOff x="6561325" y="579550"/>
            <a:chExt cx="2371699" cy="351899"/>
          </a:xfrm>
        </p:grpSpPr>
        <p:sp>
          <p:nvSpPr>
            <p:cNvPr id="998" name="Google Shape;998;p118"/>
            <p:cNvSpPr txBox="1"/>
            <p:nvPr/>
          </p:nvSpPr>
          <p:spPr>
            <a:xfrm>
              <a:off x="7225425" y="579550"/>
              <a:ext cx="1707599" cy="351899"/>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disagreement</a:t>
              </a:r>
              <a:endParaRPr/>
            </a:p>
          </p:txBody>
        </p:sp>
        <p:sp>
          <p:nvSpPr>
            <p:cNvPr id="999" name="Google Shape;999;p118"/>
            <p:cNvSpPr/>
            <p:nvPr/>
          </p:nvSpPr>
          <p:spPr>
            <a:xfrm>
              <a:off x="6561325" y="579550"/>
              <a:ext cx="724500" cy="351899"/>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Tree>
  </p:cSld>
  <p:clrMapOvr>
    <a:masterClrMapping/>
  </p:clrMapOvr>
  <p:transition spd="slow">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19"/>
          <p:cNvSpPr txBox="1"/>
          <p:nvPr>
            <p:ph type="title"/>
          </p:nvPr>
        </p:nvSpPr>
        <p:spPr>
          <a:xfrm>
            <a:off x="1963230" y="322294"/>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000"/>
              <a:buFont typeface="Libre Franklin"/>
              <a:buNone/>
            </a:pPr>
            <a:r>
              <a:rPr lang="en-US"/>
              <a:t>Stage &amp; SCF</a:t>
            </a:r>
            <a:endParaRPr/>
          </a:p>
        </p:txBody>
      </p:sp>
      <p:grpSp>
        <p:nvGrpSpPr>
          <p:cNvPr id="1005" name="Google Shape;1005;p119"/>
          <p:cNvGrpSpPr/>
          <p:nvPr/>
        </p:nvGrpSpPr>
        <p:grpSpPr>
          <a:xfrm>
            <a:off x="2590801" y="2182506"/>
            <a:ext cx="6808535" cy="3922708"/>
            <a:chOff x="1038443" y="988495"/>
            <a:chExt cx="6808535" cy="3922708"/>
          </a:xfrm>
        </p:grpSpPr>
        <p:pic>
          <p:nvPicPr>
            <p:cNvPr id="1006" name="Google Shape;1006;p119"/>
            <p:cNvPicPr preferRelativeResize="0"/>
            <p:nvPr/>
          </p:nvPicPr>
          <p:blipFill rotWithShape="1">
            <a:blip r:embed="rId3">
              <a:alphaModFix/>
            </a:blip>
            <a:srcRect b="0" l="0" r="0" t="0"/>
            <a:stretch/>
          </p:blipFill>
          <p:spPr>
            <a:xfrm rot="5400000">
              <a:off x="2592675" y="-343101"/>
              <a:ext cx="3922708" cy="6585899"/>
            </a:xfrm>
            <a:prstGeom prst="rect">
              <a:avLst/>
            </a:prstGeom>
            <a:noFill/>
            <a:ln>
              <a:noFill/>
            </a:ln>
          </p:spPr>
        </p:pic>
        <p:sp>
          <p:nvSpPr>
            <p:cNvPr id="1007" name="Google Shape;1007;p119"/>
            <p:cNvSpPr txBox="1"/>
            <p:nvPr/>
          </p:nvSpPr>
          <p:spPr>
            <a:xfrm>
              <a:off x="1307095" y="1164416"/>
              <a:ext cx="363167" cy="91307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chemeClr val="dk1"/>
                  </a:solidFill>
                  <a:latin typeface="Quattrocento Sans"/>
                  <a:ea typeface="Quattrocento Sans"/>
                  <a:cs typeface="Quattrocento Sans"/>
                  <a:sym typeface="Quattrocento Sans"/>
                </a:rPr>
                <a:t>R</a:t>
              </a:r>
              <a:endParaRPr/>
            </a:p>
            <a:p>
              <a:pPr indent="0" lvl="0" marL="0" marR="0" rtl="0" algn="r">
                <a:spcBef>
                  <a:spcPts val="100"/>
                </a:spcBef>
                <a:spcAft>
                  <a:spcPts val="0"/>
                </a:spcAft>
                <a:buNone/>
              </a:pPr>
              <a:r>
                <a:rPr b="1" lang="en-US" sz="1000">
                  <a:solidFill>
                    <a:schemeClr val="dk1"/>
                  </a:solidFill>
                  <a:latin typeface="Quattrocento Sans"/>
                  <a:ea typeface="Quattrocento Sans"/>
                  <a:cs typeface="Quattrocento Sans"/>
                  <a:sym typeface="Quattrocento Sans"/>
                </a:rPr>
                <a:t>W</a:t>
              </a:r>
              <a:endParaRPr/>
            </a:p>
            <a:p>
              <a:pPr indent="0" lvl="0" marL="0" marR="0" rtl="0" algn="r">
                <a:spcBef>
                  <a:spcPts val="100"/>
                </a:spcBef>
                <a:spcAft>
                  <a:spcPts val="0"/>
                </a:spcAft>
                <a:buNone/>
              </a:pPr>
              <a:r>
                <a:rPr b="1" lang="en-US" sz="1000">
                  <a:solidFill>
                    <a:schemeClr val="dk1"/>
                  </a:solidFill>
                  <a:latin typeface="Quattrocento Sans"/>
                  <a:ea typeface="Quattrocento Sans"/>
                  <a:cs typeface="Quattrocento Sans"/>
                  <a:sym typeface="Quattrocento Sans"/>
                </a:rPr>
                <a:t>N1</a:t>
              </a:r>
              <a:endParaRPr/>
            </a:p>
            <a:p>
              <a:pPr indent="0" lvl="0" marL="0" marR="0" rtl="0" algn="r">
                <a:spcBef>
                  <a:spcPts val="100"/>
                </a:spcBef>
                <a:spcAft>
                  <a:spcPts val="0"/>
                </a:spcAft>
                <a:buNone/>
              </a:pPr>
              <a:r>
                <a:rPr b="1" lang="en-US" sz="1000">
                  <a:solidFill>
                    <a:schemeClr val="dk1"/>
                  </a:solidFill>
                  <a:latin typeface="Quattrocento Sans"/>
                  <a:ea typeface="Quattrocento Sans"/>
                  <a:cs typeface="Quattrocento Sans"/>
                  <a:sym typeface="Quattrocento Sans"/>
                </a:rPr>
                <a:t>N2</a:t>
              </a:r>
              <a:endParaRPr/>
            </a:p>
            <a:p>
              <a:pPr indent="0" lvl="0" marL="0" marR="0" rtl="0" algn="r">
                <a:spcBef>
                  <a:spcPts val="100"/>
                </a:spcBef>
                <a:spcAft>
                  <a:spcPts val="0"/>
                </a:spcAft>
                <a:buNone/>
              </a:pPr>
              <a:r>
                <a:rPr b="1" lang="en-US" sz="1000">
                  <a:solidFill>
                    <a:schemeClr val="dk1"/>
                  </a:solidFill>
                  <a:latin typeface="Quattrocento Sans"/>
                  <a:ea typeface="Quattrocento Sans"/>
                  <a:cs typeface="Quattrocento Sans"/>
                  <a:sym typeface="Quattrocento Sans"/>
                </a:rPr>
                <a:t>N3</a:t>
              </a:r>
              <a:endParaRPr b="1" sz="1000">
                <a:solidFill>
                  <a:schemeClr val="dk1"/>
                </a:solidFill>
                <a:latin typeface="Quattrocento Sans"/>
                <a:ea typeface="Quattrocento Sans"/>
                <a:cs typeface="Quattrocento Sans"/>
                <a:sym typeface="Quattrocento Sans"/>
              </a:endParaRPr>
            </a:p>
          </p:txBody>
        </p:sp>
        <p:sp>
          <p:nvSpPr>
            <p:cNvPr id="1008" name="Google Shape;1008;p119"/>
            <p:cNvSpPr txBox="1"/>
            <p:nvPr/>
          </p:nvSpPr>
          <p:spPr>
            <a:xfrm rot="-5400000">
              <a:off x="650326" y="1447826"/>
              <a:ext cx="1122482" cy="34624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Quattrocento Sans"/>
                  <a:ea typeface="Quattrocento Sans"/>
                  <a:cs typeface="Quattrocento Sans"/>
                  <a:sym typeface="Quattrocento Sans"/>
                </a:rPr>
                <a:t>Expert scoring</a:t>
              </a:r>
              <a:endParaRPr b="1" sz="1050">
                <a:solidFill>
                  <a:schemeClr val="dk1"/>
                </a:solidFill>
                <a:latin typeface="Quattrocento Sans"/>
                <a:ea typeface="Quattrocento Sans"/>
                <a:cs typeface="Quattrocento Sans"/>
                <a:sym typeface="Quattrocento Sans"/>
              </a:endParaRPr>
            </a:p>
          </p:txBody>
        </p:sp>
        <p:sp>
          <p:nvSpPr>
            <p:cNvPr id="1009" name="Google Shape;1009;p119"/>
            <p:cNvSpPr txBox="1"/>
            <p:nvPr/>
          </p:nvSpPr>
          <p:spPr>
            <a:xfrm rot="-5400000">
              <a:off x="566996" y="2686877"/>
              <a:ext cx="1329559" cy="34624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Quattrocento Sans"/>
                  <a:ea typeface="Quattrocento Sans"/>
                  <a:cs typeface="Quattrocento Sans"/>
                  <a:sym typeface="Quattrocento Sans"/>
                </a:rPr>
                <a:t>Automatic scoring</a:t>
              </a:r>
              <a:endParaRPr b="1" sz="1050">
                <a:solidFill>
                  <a:schemeClr val="dk1"/>
                </a:solidFill>
                <a:latin typeface="Quattrocento Sans"/>
                <a:ea typeface="Quattrocento Sans"/>
                <a:cs typeface="Quattrocento Sans"/>
                <a:sym typeface="Quattrocento Sans"/>
              </a:endParaRPr>
            </a:p>
          </p:txBody>
        </p:sp>
        <p:sp>
          <p:nvSpPr>
            <p:cNvPr id="1010" name="Google Shape;1010;p119"/>
            <p:cNvSpPr txBox="1"/>
            <p:nvPr/>
          </p:nvSpPr>
          <p:spPr>
            <a:xfrm>
              <a:off x="1302801" y="2403467"/>
              <a:ext cx="363167" cy="91307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000">
                  <a:solidFill>
                    <a:schemeClr val="dk1"/>
                  </a:solidFill>
                  <a:latin typeface="Quattrocento Sans"/>
                  <a:ea typeface="Quattrocento Sans"/>
                  <a:cs typeface="Quattrocento Sans"/>
                  <a:sym typeface="Quattrocento Sans"/>
                </a:rPr>
                <a:t>R</a:t>
              </a:r>
              <a:endParaRPr/>
            </a:p>
            <a:p>
              <a:pPr indent="0" lvl="0" marL="0" marR="0" rtl="0" algn="r">
                <a:spcBef>
                  <a:spcPts val="100"/>
                </a:spcBef>
                <a:spcAft>
                  <a:spcPts val="0"/>
                </a:spcAft>
                <a:buNone/>
              </a:pPr>
              <a:r>
                <a:rPr b="1" lang="en-US" sz="1000">
                  <a:solidFill>
                    <a:schemeClr val="dk1"/>
                  </a:solidFill>
                  <a:latin typeface="Quattrocento Sans"/>
                  <a:ea typeface="Quattrocento Sans"/>
                  <a:cs typeface="Quattrocento Sans"/>
                  <a:sym typeface="Quattrocento Sans"/>
                </a:rPr>
                <a:t>W</a:t>
              </a:r>
              <a:endParaRPr/>
            </a:p>
            <a:p>
              <a:pPr indent="0" lvl="0" marL="0" marR="0" rtl="0" algn="r">
                <a:spcBef>
                  <a:spcPts val="100"/>
                </a:spcBef>
                <a:spcAft>
                  <a:spcPts val="0"/>
                </a:spcAft>
                <a:buNone/>
              </a:pPr>
              <a:r>
                <a:rPr b="1" lang="en-US" sz="1000">
                  <a:solidFill>
                    <a:schemeClr val="dk1"/>
                  </a:solidFill>
                  <a:latin typeface="Quattrocento Sans"/>
                  <a:ea typeface="Quattrocento Sans"/>
                  <a:cs typeface="Quattrocento Sans"/>
                  <a:sym typeface="Quattrocento Sans"/>
                </a:rPr>
                <a:t>N1</a:t>
              </a:r>
              <a:endParaRPr/>
            </a:p>
            <a:p>
              <a:pPr indent="0" lvl="0" marL="0" marR="0" rtl="0" algn="r">
                <a:spcBef>
                  <a:spcPts val="100"/>
                </a:spcBef>
                <a:spcAft>
                  <a:spcPts val="0"/>
                </a:spcAft>
                <a:buNone/>
              </a:pPr>
              <a:r>
                <a:rPr b="1" lang="en-US" sz="1000">
                  <a:solidFill>
                    <a:schemeClr val="dk1"/>
                  </a:solidFill>
                  <a:latin typeface="Quattrocento Sans"/>
                  <a:ea typeface="Quattrocento Sans"/>
                  <a:cs typeface="Quattrocento Sans"/>
                  <a:sym typeface="Quattrocento Sans"/>
                </a:rPr>
                <a:t>N2</a:t>
              </a:r>
              <a:endParaRPr/>
            </a:p>
            <a:p>
              <a:pPr indent="0" lvl="0" marL="0" marR="0" rtl="0" algn="r">
                <a:spcBef>
                  <a:spcPts val="100"/>
                </a:spcBef>
                <a:spcAft>
                  <a:spcPts val="0"/>
                </a:spcAft>
                <a:buNone/>
              </a:pPr>
              <a:r>
                <a:rPr b="1" lang="en-US" sz="1000">
                  <a:solidFill>
                    <a:schemeClr val="dk1"/>
                  </a:solidFill>
                  <a:latin typeface="Quattrocento Sans"/>
                  <a:ea typeface="Quattrocento Sans"/>
                  <a:cs typeface="Quattrocento Sans"/>
                  <a:sym typeface="Quattrocento Sans"/>
                </a:rPr>
                <a:t>N3</a:t>
              </a:r>
              <a:endParaRPr b="1" sz="1000">
                <a:solidFill>
                  <a:schemeClr val="dk1"/>
                </a:solidFill>
                <a:latin typeface="Quattrocento Sans"/>
                <a:ea typeface="Quattrocento Sans"/>
                <a:cs typeface="Quattrocento Sans"/>
                <a:sym typeface="Quattrocento Sans"/>
              </a:endParaRPr>
            </a:p>
          </p:txBody>
        </p:sp>
        <p:sp>
          <p:nvSpPr>
            <p:cNvPr id="1011" name="Google Shape;1011;p119"/>
            <p:cNvSpPr txBox="1"/>
            <p:nvPr/>
          </p:nvSpPr>
          <p:spPr>
            <a:xfrm rot="-5400000">
              <a:off x="893913" y="3940745"/>
              <a:ext cx="981558" cy="34624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Quattrocento Sans"/>
                  <a:ea typeface="Quattrocento Sans"/>
                  <a:cs typeface="Quattrocento Sans"/>
                  <a:sym typeface="Quattrocento Sans"/>
                </a:rPr>
                <a:t>SCF value</a:t>
              </a:r>
              <a:endParaRPr b="1" sz="1050">
                <a:solidFill>
                  <a:schemeClr val="dk1"/>
                </a:solidFill>
                <a:latin typeface="Quattrocento Sans"/>
                <a:ea typeface="Quattrocento Sans"/>
                <a:cs typeface="Quattrocento Sans"/>
                <a:sym typeface="Quattrocento Sans"/>
              </a:endParaRPr>
            </a:p>
          </p:txBody>
        </p:sp>
      </p:grpSp>
      <p:sp>
        <p:nvSpPr>
          <p:cNvPr id="1012" name="Google Shape;1012;p119"/>
          <p:cNvSpPr/>
          <p:nvPr/>
        </p:nvSpPr>
        <p:spPr>
          <a:xfrm>
            <a:off x="2115630" y="6042436"/>
            <a:ext cx="7924800" cy="73866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400">
                <a:solidFill>
                  <a:schemeClr val="dk1"/>
                </a:solidFill>
                <a:latin typeface="Times New Roman"/>
                <a:ea typeface="Times New Roman"/>
                <a:cs typeface="Times New Roman"/>
                <a:sym typeface="Times New Roman"/>
              </a:rPr>
              <a:t>The hypnogram and SCF values of subject no. 5. The red lines indicate the disagreements between the expert and the automatic scoring system. If the change times in the window is lower than 2, the epoch is with high reliability.</a:t>
            </a:r>
            <a:endParaRPr sz="1400">
              <a:solidFill>
                <a:schemeClr val="dk1"/>
              </a:solidFill>
              <a:latin typeface="Times New Roman"/>
              <a:ea typeface="Times New Roman"/>
              <a:cs typeface="Times New Roman"/>
              <a:sym typeface="Times New Roman"/>
            </a:endParaRPr>
          </a:p>
        </p:txBody>
      </p:sp>
      <p:sp>
        <p:nvSpPr>
          <p:cNvPr id="1013" name="Google Shape;1013;p119"/>
          <p:cNvSpPr/>
          <p:nvPr/>
        </p:nvSpPr>
        <p:spPr>
          <a:xfrm>
            <a:off x="1972755" y="1263825"/>
            <a:ext cx="8361228"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rgbClr val="000000"/>
                </a:solidFill>
                <a:latin typeface="Times New Roman"/>
                <a:ea typeface="Times New Roman"/>
                <a:cs typeface="Times New Roman"/>
                <a:sym typeface="Times New Roman"/>
              </a:rPr>
              <a:t>When a sleep stage continues for a long time, it means the stage is stable. The periods of frequent stage changes cause high disagreement rate.</a:t>
            </a:r>
            <a:endParaRPr sz="1800">
              <a:solidFill>
                <a:schemeClr val="dk1"/>
              </a:solidFill>
              <a:latin typeface="Libre Baskerville"/>
              <a:ea typeface="Libre Baskerville"/>
              <a:cs typeface="Libre Baskerville"/>
              <a:sym typeface="Libre Baskerville"/>
            </a:endParaRPr>
          </a:p>
        </p:txBody>
      </p:sp>
      <p:grpSp>
        <p:nvGrpSpPr>
          <p:cNvPr id="1014" name="Google Shape;1014;p119"/>
          <p:cNvGrpSpPr/>
          <p:nvPr/>
        </p:nvGrpSpPr>
        <p:grpSpPr>
          <a:xfrm>
            <a:off x="8296302" y="1855409"/>
            <a:ext cx="2371699" cy="351899"/>
            <a:chOff x="6561325" y="579550"/>
            <a:chExt cx="2371699" cy="351899"/>
          </a:xfrm>
        </p:grpSpPr>
        <p:sp>
          <p:nvSpPr>
            <p:cNvPr id="1015" name="Google Shape;1015;p119"/>
            <p:cNvSpPr txBox="1"/>
            <p:nvPr/>
          </p:nvSpPr>
          <p:spPr>
            <a:xfrm>
              <a:off x="7225425" y="579550"/>
              <a:ext cx="1707599" cy="351899"/>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disagreement</a:t>
              </a:r>
              <a:endParaRPr/>
            </a:p>
          </p:txBody>
        </p:sp>
        <p:sp>
          <p:nvSpPr>
            <p:cNvPr id="1016" name="Google Shape;1016;p119"/>
            <p:cNvSpPr/>
            <p:nvPr/>
          </p:nvSpPr>
          <p:spPr>
            <a:xfrm>
              <a:off x="6561325" y="579550"/>
              <a:ext cx="724500" cy="351899"/>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Tree>
  </p:cSld>
  <p:clrMapOvr>
    <a:masterClrMapping/>
  </p:clrMapOvr>
  <p:transition spd="slow">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20"/>
          <p:cNvSpPr txBox="1"/>
          <p:nvPr>
            <p:ph type="title"/>
          </p:nvPr>
        </p:nvSpPr>
        <p:spPr>
          <a:xfrm>
            <a:off x="836875" y="337930"/>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2"/>
              </a:buClr>
              <a:buSzPts val="3600"/>
              <a:buFont typeface="Libre Franklin"/>
              <a:buNone/>
            </a:pPr>
            <a:r>
              <a:rPr lang="en-US" sz="3600"/>
              <a:t>結果 (1)</a:t>
            </a:r>
            <a:endParaRPr sz="3600"/>
          </a:p>
        </p:txBody>
      </p:sp>
      <p:sp>
        <p:nvSpPr>
          <p:cNvPr id="1022" name="Google Shape;1022;p120"/>
          <p:cNvSpPr txBox="1"/>
          <p:nvPr>
            <p:ph idx="1" type="body"/>
          </p:nvPr>
        </p:nvSpPr>
        <p:spPr>
          <a:xfrm>
            <a:off x="1724978" y="1447801"/>
            <a:ext cx="8596313" cy="4190999"/>
          </a:xfrm>
          <a:prstGeom prst="rect">
            <a:avLst/>
          </a:prstGeom>
          <a:noFill/>
          <a:ln>
            <a:noFill/>
          </a:ln>
        </p:spPr>
        <p:txBody>
          <a:bodyPr anchorCtr="0" anchor="t" bIns="91425" lIns="91425" spcFirstLastPara="1" rIns="91425" wrap="square" tIns="91425">
            <a:noAutofit/>
          </a:bodyPr>
          <a:lstStyle/>
          <a:p>
            <a:pPr indent="-419100" lvl="0" marL="457200" rtl="0" algn="just">
              <a:spcBef>
                <a:spcPts val="0"/>
              </a:spcBef>
              <a:spcAft>
                <a:spcPts val="0"/>
              </a:spcAft>
              <a:buClr>
                <a:srgbClr val="434343"/>
              </a:buClr>
              <a:buSzPts val="2000"/>
              <a:buFont typeface="Arial"/>
              <a:buChar char="●"/>
            </a:pPr>
            <a:r>
              <a:rPr lang="en-US" sz="2000">
                <a:solidFill>
                  <a:srgbClr val="434343"/>
                </a:solidFill>
                <a:latin typeface="Times New Roman"/>
                <a:ea typeface="Times New Roman"/>
                <a:cs typeface="Times New Roman"/>
                <a:sym typeface="Times New Roman"/>
              </a:rPr>
              <a:t>Two scorers, scorers 1 and 2, were invited to the experiments for performance evaluation (N=30). </a:t>
            </a:r>
            <a:endParaRPr/>
          </a:p>
          <a:p>
            <a:pPr indent="-419100" lvl="0" marL="457200" rtl="0" algn="just">
              <a:spcBef>
                <a:spcPts val="1200"/>
              </a:spcBef>
              <a:spcAft>
                <a:spcPts val="0"/>
              </a:spcAft>
              <a:buClr>
                <a:srgbClr val="434343"/>
              </a:buClr>
              <a:buSzPts val="2000"/>
              <a:buFont typeface="Arial"/>
              <a:buChar char="●"/>
            </a:pPr>
            <a:r>
              <a:rPr lang="en-US" sz="2000">
                <a:solidFill>
                  <a:srgbClr val="434343"/>
                </a:solidFill>
                <a:latin typeface="Times New Roman"/>
                <a:ea typeface="Times New Roman"/>
                <a:cs typeface="Times New Roman"/>
                <a:sym typeface="Times New Roman"/>
              </a:rPr>
              <a:t>Agreement between scorers 1 and 2 and the results of our HCSS system (collaborated with scorers 1 and 2)</a:t>
            </a:r>
            <a:endParaRPr/>
          </a:p>
          <a:p>
            <a:pPr indent="-419100" lvl="0" marL="457200" rtl="0" algn="just">
              <a:spcBef>
                <a:spcPts val="1200"/>
              </a:spcBef>
              <a:spcAft>
                <a:spcPts val="0"/>
              </a:spcAft>
              <a:buClr>
                <a:srgbClr val="434343"/>
              </a:buClr>
              <a:buSzPts val="2000"/>
              <a:buFont typeface="Arial"/>
              <a:buChar char="●"/>
            </a:pPr>
            <a:r>
              <a:rPr lang="en-US" sz="2000">
                <a:solidFill>
                  <a:srgbClr val="434343"/>
                </a:solidFill>
                <a:latin typeface="Times New Roman"/>
                <a:ea typeface="Times New Roman"/>
                <a:cs typeface="Times New Roman"/>
                <a:sym typeface="Times New Roman"/>
              </a:rPr>
              <a:t>Accuracy of high reliability (HR) and low reliability (LR)</a:t>
            </a:r>
            <a:endParaRPr/>
          </a:p>
          <a:p>
            <a:pPr indent="-419100" lvl="1" marL="731520" rtl="0" algn="just">
              <a:lnSpc>
                <a:spcPct val="150000"/>
              </a:lnSpc>
              <a:spcBef>
                <a:spcPts val="600"/>
              </a:spcBef>
              <a:spcAft>
                <a:spcPts val="0"/>
              </a:spcAft>
              <a:buClr>
                <a:srgbClr val="434343"/>
              </a:buClr>
              <a:buSzPts val="1800"/>
              <a:buFont typeface="Arial"/>
              <a:buChar char="●"/>
            </a:pPr>
            <a:r>
              <a:rPr lang="en-US" sz="1800">
                <a:solidFill>
                  <a:srgbClr val="434343"/>
                </a:solidFill>
                <a:latin typeface="Times New Roman"/>
                <a:ea typeface="Times New Roman"/>
                <a:cs typeface="Times New Roman"/>
                <a:sym typeface="Times New Roman"/>
              </a:rPr>
              <a:t>Scorer 1</a:t>
            </a:r>
            <a:endParaRPr/>
          </a:p>
          <a:p>
            <a:pPr indent="-381000" lvl="2" marL="1188720" rtl="0" algn="just">
              <a:lnSpc>
                <a:spcPct val="150000"/>
              </a:lnSpc>
              <a:spcBef>
                <a:spcPts val="0"/>
              </a:spcBef>
              <a:spcAft>
                <a:spcPts val="0"/>
              </a:spcAft>
              <a:buClr>
                <a:srgbClr val="434343"/>
              </a:buClr>
              <a:buSzPts val="1440"/>
              <a:buFont typeface="Courier New"/>
              <a:buChar char="o"/>
            </a:pPr>
            <a:r>
              <a:rPr b="1" lang="en-US" sz="1800">
                <a:solidFill>
                  <a:srgbClr val="434343"/>
                </a:solidFill>
                <a:latin typeface="Times New Roman"/>
                <a:ea typeface="Times New Roman"/>
                <a:cs typeface="Times New Roman"/>
                <a:sym typeface="Times New Roman"/>
              </a:rPr>
              <a:t>Overall agreement: 89.74%</a:t>
            </a:r>
            <a:endParaRPr/>
          </a:p>
          <a:p>
            <a:pPr indent="-381000" lvl="2" marL="1188720" rtl="0" algn="just">
              <a:lnSpc>
                <a:spcPct val="150000"/>
              </a:lnSpc>
              <a:spcBef>
                <a:spcPts val="0"/>
              </a:spcBef>
              <a:spcAft>
                <a:spcPts val="0"/>
              </a:spcAft>
              <a:buClr>
                <a:srgbClr val="434343"/>
              </a:buClr>
              <a:buSzPts val="1440"/>
              <a:buFont typeface="Courier New"/>
              <a:buChar char="o"/>
            </a:pPr>
            <a:r>
              <a:rPr b="1" lang="en-US" sz="1800">
                <a:solidFill>
                  <a:srgbClr val="434343"/>
                </a:solidFill>
                <a:latin typeface="Times New Roman"/>
                <a:ea typeface="Times New Roman"/>
                <a:cs typeface="Times New Roman"/>
                <a:sym typeface="Times New Roman"/>
              </a:rPr>
              <a:t>Kappa: 0.84</a:t>
            </a:r>
            <a:endParaRPr b="1" sz="1800">
              <a:solidFill>
                <a:srgbClr val="434343"/>
              </a:solidFill>
              <a:latin typeface="Times New Roman"/>
              <a:ea typeface="Times New Roman"/>
              <a:cs typeface="Times New Roman"/>
              <a:sym typeface="Times New Roman"/>
            </a:endParaRPr>
          </a:p>
          <a:p>
            <a:pPr indent="-381000" lvl="2" marL="1188720" rtl="0" algn="just">
              <a:lnSpc>
                <a:spcPct val="150000"/>
              </a:lnSpc>
              <a:spcBef>
                <a:spcPts val="0"/>
              </a:spcBef>
              <a:spcAft>
                <a:spcPts val="0"/>
              </a:spcAft>
              <a:buClr>
                <a:srgbClr val="434343"/>
              </a:buClr>
              <a:buSzPts val="1440"/>
              <a:buFont typeface="Courier New"/>
              <a:buChar char="o"/>
            </a:pPr>
            <a:r>
              <a:rPr b="1" lang="en-US" sz="1800" u="sng">
                <a:solidFill>
                  <a:srgbClr val="434343"/>
                </a:solidFill>
                <a:latin typeface="Times New Roman"/>
                <a:ea typeface="Times New Roman"/>
                <a:cs typeface="Times New Roman"/>
                <a:sym typeface="Times New Roman"/>
              </a:rPr>
              <a:t>Accuracy of HR: 92.38%, Accuracy of LR: 82.12%</a:t>
            </a:r>
            <a:endParaRPr/>
          </a:p>
          <a:p>
            <a:pPr indent="-419100" lvl="1" marL="731520" rtl="0" algn="just">
              <a:lnSpc>
                <a:spcPct val="150000"/>
              </a:lnSpc>
              <a:spcBef>
                <a:spcPts val="0"/>
              </a:spcBef>
              <a:spcAft>
                <a:spcPts val="0"/>
              </a:spcAft>
              <a:buClr>
                <a:srgbClr val="434343"/>
              </a:buClr>
              <a:buSzPts val="1800"/>
              <a:buFont typeface="Arial"/>
              <a:buChar char="●"/>
            </a:pPr>
            <a:r>
              <a:rPr lang="en-US" sz="1800">
                <a:solidFill>
                  <a:srgbClr val="434343"/>
                </a:solidFill>
                <a:latin typeface="Times New Roman"/>
                <a:ea typeface="Times New Roman"/>
                <a:cs typeface="Times New Roman"/>
                <a:sym typeface="Times New Roman"/>
              </a:rPr>
              <a:t>Scorer 2</a:t>
            </a:r>
            <a:endParaRPr/>
          </a:p>
          <a:p>
            <a:pPr indent="-381000" lvl="2" marL="1188720" rtl="0" algn="just">
              <a:lnSpc>
                <a:spcPct val="150000"/>
              </a:lnSpc>
              <a:spcBef>
                <a:spcPts val="0"/>
              </a:spcBef>
              <a:spcAft>
                <a:spcPts val="0"/>
              </a:spcAft>
              <a:buClr>
                <a:srgbClr val="434343"/>
              </a:buClr>
              <a:buSzPts val="1440"/>
              <a:buFont typeface="Courier New"/>
              <a:buChar char="o"/>
            </a:pPr>
            <a:r>
              <a:rPr b="1" lang="en-US" sz="1800">
                <a:solidFill>
                  <a:srgbClr val="434343"/>
                </a:solidFill>
                <a:latin typeface="Times New Roman"/>
                <a:ea typeface="Times New Roman"/>
                <a:cs typeface="Times New Roman"/>
                <a:sym typeface="Times New Roman"/>
              </a:rPr>
              <a:t>Overall accuracy: 91.10%</a:t>
            </a:r>
            <a:endParaRPr/>
          </a:p>
          <a:p>
            <a:pPr indent="-381000" lvl="2" marL="1188720" rtl="0" algn="just">
              <a:lnSpc>
                <a:spcPct val="150000"/>
              </a:lnSpc>
              <a:spcBef>
                <a:spcPts val="0"/>
              </a:spcBef>
              <a:spcAft>
                <a:spcPts val="0"/>
              </a:spcAft>
              <a:buClr>
                <a:srgbClr val="434343"/>
              </a:buClr>
              <a:buSzPts val="1440"/>
              <a:buFont typeface="Courier New"/>
              <a:buChar char="o"/>
            </a:pPr>
            <a:r>
              <a:rPr b="1" lang="en-US" sz="1800">
                <a:solidFill>
                  <a:srgbClr val="434343"/>
                </a:solidFill>
                <a:latin typeface="Times New Roman"/>
                <a:ea typeface="Times New Roman"/>
                <a:cs typeface="Times New Roman"/>
                <a:sym typeface="Times New Roman"/>
              </a:rPr>
              <a:t>Kappa: 0.86</a:t>
            </a:r>
            <a:endParaRPr b="1" sz="1800">
              <a:solidFill>
                <a:srgbClr val="434343"/>
              </a:solidFill>
              <a:latin typeface="Times New Roman"/>
              <a:ea typeface="Times New Roman"/>
              <a:cs typeface="Times New Roman"/>
              <a:sym typeface="Times New Roman"/>
            </a:endParaRPr>
          </a:p>
          <a:p>
            <a:pPr indent="-381000" lvl="2" marL="1188720" rtl="0" algn="just">
              <a:lnSpc>
                <a:spcPct val="150000"/>
              </a:lnSpc>
              <a:spcBef>
                <a:spcPts val="0"/>
              </a:spcBef>
              <a:spcAft>
                <a:spcPts val="0"/>
              </a:spcAft>
              <a:buClr>
                <a:srgbClr val="434343"/>
              </a:buClr>
              <a:buSzPts val="1440"/>
              <a:buFont typeface="Courier New"/>
              <a:buChar char="o"/>
            </a:pPr>
            <a:r>
              <a:rPr b="1" lang="en-US" sz="1800" u="sng">
                <a:solidFill>
                  <a:srgbClr val="434343"/>
                </a:solidFill>
                <a:latin typeface="Times New Roman"/>
                <a:ea typeface="Times New Roman"/>
                <a:cs typeface="Times New Roman"/>
                <a:sym typeface="Times New Roman"/>
              </a:rPr>
              <a:t>Accuracy of HR: 92.77%, Accuracy of LR: 86.23%</a:t>
            </a:r>
            <a:endParaRPr/>
          </a:p>
          <a:p>
            <a:pPr indent="-254000" lvl="0" marL="457200" rtl="0" algn="just">
              <a:spcBef>
                <a:spcPts val="0"/>
              </a:spcBef>
              <a:spcAft>
                <a:spcPts val="0"/>
              </a:spcAft>
              <a:buClr>
                <a:srgbClr val="434343"/>
              </a:buClr>
              <a:buSzPts val="2600"/>
              <a:buFont typeface="Arial"/>
              <a:buNone/>
            </a:pPr>
            <a:r>
              <a:t/>
            </a:r>
            <a:endParaRPr>
              <a:solidFill>
                <a:srgbClr val="434343"/>
              </a:solidFill>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58"/>
          <p:cNvPicPr preferRelativeResize="0"/>
          <p:nvPr/>
        </p:nvPicPr>
        <p:blipFill rotWithShape="1">
          <a:blip r:embed="rId3">
            <a:alphaModFix/>
          </a:blip>
          <a:srcRect b="0" l="0" r="0" t="0"/>
          <a:stretch/>
        </p:blipFill>
        <p:spPr>
          <a:xfrm>
            <a:off x="2277480" y="227518"/>
            <a:ext cx="7691703" cy="596107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21"/>
          <p:cNvSpPr txBox="1"/>
          <p:nvPr>
            <p:ph type="title"/>
          </p:nvPr>
        </p:nvSpPr>
        <p:spPr>
          <a:xfrm>
            <a:off x="675861" y="396433"/>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4000"/>
              <a:buFont typeface="Libre Franklin"/>
              <a:buNone/>
            </a:pPr>
            <a:r>
              <a:rPr lang="en-US"/>
              <a:t>結果- (2)</a:t>
            </a:r>
            <a:endParaRPr/>
          </a:p>
        </p:txBody>
      </p:sp>
      <p:sp>
        <p:nvSpPr>
          <p:cNvPr id="1028" name="Google Shape;1028;p121"/>
          <p:cNvSpPr/>
          <p:nvPr/>
        </p:nvSpPr>
        <p:spPr>
          <a:xfrm>
            <a:off x="1141498" y="5073136"/>
            <a:ext cx="4928898"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Scorer 1</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total manual scoring time: 681.73 min</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with out system: 318.15 min</a:t>
            </a:r>
            <a:endParaRPr/>
          </a:p>
          <a:p>
            <a:pPr indent="0" lvl="0" marL="0" marR="0" rtl="0" algn="ctr">
              <a:spcBef>
                <a:spcPts val="0"/>
              </a:spcBef>
              <a:spcAft>
                <a:spcPts val="0"/>
              </a:spcAft>
              <a:buNone/>
            </a:pPr>
            <a:r>
              <a:rPr lang="en-US" sz="2400" u="sng">
                <a:solidFill>
                  <a:schemeClr val="dk1"/>
                </a:solidFill>
                <a:latin typeface="Times New Roman"/>
                <a:ea typeface="Times New Roman"/>
                <a:cs typeface="Times New Roman"/>
                <a:sym typeface="Times New Roman"/>
              </a:rPr>
              <a:t>saving: 363.58 min (</a:t>
            </a:r>
            <a:r>
              <a:rPr b="1" lang="en-US" sz="2400" u="sng">
                <a:solidFill>
                  <a:schemeClr val="dk1"/>
                </a:solidFill>
                <a:latin typeface="Times New Roman"/>
                <a:ea typeface="Times New Roman"/>
                <a:cs typeface="Times New Roman"/>
                <a:sym typeface="Times New Roman"/>
              </a:rPr>
              <a:t>reduce 53.33%</a:t>
            </a:r>
            <a:r>
              <a:rPr lang="en-US" sz="2400" u="sng">
                <a:solidFill>
                  <a:schemeClr val="dk1"/>
                </a:solidFill>
                <a:latin typeface="Times New Roman"/>
                <a:ea typeface="Times New Roman"/>
                <a:cs typeface="Times New Roman"/>
                <a:sym typeface="Times New Roman"/>
              </a:rPr>
              <a:t>)</a:t>
            </a:r>
            <a:endParaRPr/>
          </a:p>
        </p:txBody>
      </p:sp>
      <p:pic>
        <p:nvPicPr>
          <p:cNvPr id="1029" name="Google Shape;1029;p121"/>
          <p:cNvPicPr preferRelativeResize="0"/>
          <p:nvPr/>
        </p:nvPicPr>
        <p:blipFill rotWithShape="1">
          <a:blip r:embed="rId3">
            <a:alphaModFix/>
          </a:blip>
          <a:srcRect b="56264" l="0" r="0" t="0"/>
          <a:stretch/>
        </p:blipFill>
        <p:spPr>
          <a:xfrm>
            <a:off x="539198" y="1329855"/>
            <a:ext cx="5458986" cy="3623808"/>
          </a:xfrm>
          <a:prstGeom prst="rect">
            <a:avLst/>
          </a:prstGeom>
          <a:noFill/>
          <a:ln>
            <a:noFill/>
          </a:ln>
        </p:spPr>
      </p:pic>
      <p:pic>
        <p:nvPicPr>
          <p:cNvPr id="1030" name="Google Shape;1030;p121"/>
          <p:cNvPicPr preferRelativeResize="0"/>
          <p:nvPr/>
        </p:nvPicPr>
        <p:blipFill rotWithShape="1">
          <a:blip r:embed="rId3">
            <a:alphaModFix/>
          </a:blip>
          <a:srcRect b="0" l="0" r="0" t="58452"/>
          <a:stretch/>
        </p:blipFill>
        <p:spPr>
          <a:xfrm>
            <a:off x="6070396" y="1397741"/>
            <a:ext cx="5284066" cy="3488036"/>
          </a:xfrm>
          <a:prstGeom prst="rect">
            <a:avLst/>
          </a:prstGeom>
          <a:noFill/>
          <a:ln>
            <a:noFill/>
          </a:ln>
        </p:spPr>
      </p:pic>
      <p:sp>
        <p:nvSpPr>
          <p:cNvPr id="1031" name="Google Shape;1031;p121"/>
          <p:cNvSpPr/>
          <p:nvPr/>
        </p:nvSpPr>
        <p:spPr>
          <a:xfrm>
            <a:off x="6401463" y="5073136"/>
            <a:ext cx="5434053"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Scorer 2</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total manual scoring time: 545 min</a:t>
            </a:r>
            <a:endParaRPr/>
          </a:p>
          <a:p>
            <a:pPr indent="0" lvl="0" marL="0" marR="0" rtl="0" algn="ctr">
              <a:spcBef>
                <a:spcPts val="0"/>
              </a:spcBef>
              <a:spcAft>
                <a:spcPts val="0"/>
              </a:spcAft>
              <a:buNone/>
            </a:pPr>
            <a:r>
              <a:rPr lang="en-US" sz="2400">
                <a:solidFill>
                  <a:schemeClr val="dk1"/>
                </a:solidFill>
                <a:latin typeface="Times New Roman"/>
                <a:ea typeface="Times New Roman"/>
                <a:cs typeface="Times New Roman"/>
                <a:sym typeface="Times New Roman"/>
              </a:rPr>
              <a:t>with out system: 223.32 min</a:t>
            </a:r>
            <a:endParaRPr/>
          </a:p>
          <a:p>
            <a:pPr indent="0" lvl="0" marL="0" marR="0" rtl="0" algn="ctr">
              <a:spcBef>
                <a:spcPts val="0"/>
              </a:spcBef>
              <a:spcAft>
                <a:spcPts val="0"/>
              </a:spcAft>
              <a:buNone/>
            </a:pPr>
            <a:r>
              <a:rPr lang="en-US" sz="2400" u="sng">
                <a:solidFill>
                  <a:schemeClr val="dk1"/>
                </a:solidFill>
                <a:latin typeface="Times New Roman"/>
                <a:ea typeface="Times New Roman"/>
                <a:cs typeface="Times New Roman"/>
                <a:sym typeface="Times New Roman"/>
              </a:rPr>
              <a:t>saving: 321.68 min (</a:t>
            </a:r>
            <a:r>
              <a:rPr b="1" lang="en-US" sz="2400" u="sng">
                <a:solidFill>
                  <a:schemeClr val="dk1"/>
                </a:solidFill>
                <a:latin typeface="Times New Roman"/>
                <a:ea typeface="Times New Roman"/>
                <a:cs typeface="Times New Roman"/>
                <a:sym typeface="Times New Roman"/>
              </a:rPr>
              <a:t>reduce 59.02%</a:t>
            </a:r>
            <a:r>
              <a:rPr lang="en-US" sz="2400" u="sng">
                <a:solidFill>
                  <a:schemeClr val="dk1"/>
                </a:solidFill>
                <a:latin typeface="Times New Roman"/>
                <a:ea typeface="Times New Roman"/>
                <a:cs typeface="Times New Roman"/>
                <a:sym typeface="Times New Roman"/>
              </a:rPr>
              <a:t>)</a:t>
            </a:r>
            <a:endParaRPr/>
          </a:p>
        </p:txBody>
      </p:sp>
    </p:spTree>
  </p:cSld>
  <p:clrMapOvr>
    <a:masterClrMapping/>
  </p:clrMapOvr>
  <p:transition spd="slow">
    <p:fade thruBlk="1"/>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22"/>
          <p:cNvSpPr txBox="1"/>
          <p:nvPr>
            <p:ph idx="1" type="subTitle"/>
          </p:nvPr>
        </p:nvSpPr>
        <p:spPr>
          <a:xfrm>
            <a:off x="1727200" y="3200400"/>
            <a:ext cx="8534400" cy="1600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210"/>
              <a:buNone/>
            </a:pPr>
            <a:r>
              <a:t/>
            </a:r>
            <a:endParaRPr/>
          </a:p>
        </p:txBody>
      </p:sp>
      <p:sp>
        <p:nvSpPr>
          <p:cNvPr id="1037" name="Google Shape;1037;p122"/>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Clr>
                <a:srgbClr val="FFFFFF"/>
              </a:buClr>
              <a:buSzPts val="5400"/>
              <a:buFont typeface="Times New Roman"/>
              <a:buNone/>
            </a:pPr>
            <a:r>
              <a:rPr lang="en-US" sz="5400">
                <a:latin typeface="Times New Roman"/>
                <a:ea typeface="Times New Roman"/>
                <a:cs typeface="Times New Roman"/>
                <a:sym typeface="Times New Roman"/>
              </a:rPr>
              <a:t>Deep learning based method</a:t>
            </a:r>
            <a:endParaRPr sz="5400">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開發模型所使用之睡眠生理訊號</a:t>
            </a:r>
            <a:endParaRPr/>
          </a:p>
        </p:txBody>
      </p:sp>
      <p:sp>
        <p:nvSpPr>
          <p:cNvPr id="1044" name="Google Shape;1044;p123"/>
          <p:cNvSpPr txBox="1"/>
          <p:nvPr/>
        </p:nvSpPr>
        <p:spPr>
          <a:xfrm>
            <a:off x="368948" y="1868521"/>
            <a:ext cx="10922443" cy="4299151"/>
          </a:xfrm>
          <a:prstGeom prst="rect">
            <a:avLst/>
          </a:prstGeom>
          <a:noFill/>
          <a:ln>
            <a:noFill/>
          </a:ln>
        </p:spPr>
        <p:txBody>
          <a:bodyPr anchorCtr="0" anchor="t" bIns="45700" lIns="0" spcFirstLastPara="1" rIns="0" wrap="square" tIns="45700">
            <a:noAutofit/>
          </a:bodyPr>
          <a:lstStyle/>
          <a:p>
            <a:pPr indent="-127000" lvl="0" marL="91440" marR="0" rtl="0" algn="l">
              <a:lnSpc>
                <a:spcPct val="90000"/>
              </a:lnSpc>
              <a:spcBef>
                <a:spcPts val="0"/>
              </a:spcBef>
              <a:spcAft>
                <a:spcPts val="0"/>
              </a:spcAft>
              <a:buClr>
                <a:srgbClr val="E48312"/>
              </a:buClr>
              <a:buSzPts val="2000"/>
              <a:buFont typeface="Noto Sans Symbols"/>
              <a:buChar char="•"/>
            </a:pPr>
            <a:r>
              <a:rPr b="0" i="0" lang="en-US" sz="2000" u="none" cap="none" strike="noStrike">
                <a:solidFill>
                  <a:srgbClr val="3F3F3F"/>
                </a:solidFill>
                <a:latin typeface="Calibri"/>
                <a:ea typeface="Calibri"/>
                <a:cs typeface="Calibri"/>
                <a:sym typeface="Calibri"/>
              </a:rPr>
              <a:t> </a:t>
            </a:r>
            <a:r>
              <a:rPr b="0" i="0" lang="en-US" sz="2400" u="none" cap="none" strike="noStrike">
                <a:solidFill>
                  <a:srgbClr val="3F3F3F"/>
                </a:solidFill>
                <a:latin typeface="Times New Roman"/>
                <a:ea typeface="Times New Roman"/>
                <a:cs typeface="Times New Roman"/>
                <a:sym typeface="Times New Roman"/>
              </a:rPr>
              <a:t>Sleep recordings from 42 adults</a:t>
            </a:r>
            <a:endParaRPr b="0" i="0" sz="2400" u="none" cap="none" strike="noStrike">
              <a:solidFill>
                <a:srgbClr val="3F3F3F"/>
              </a:solidFill>
              <a:latin typeface="Times New Roman"/>
              <a:ea typeface="Times New Roman"/>
              <a:cs typeface="Times New Roman"/>
              <a:sym typeface="Times New Roman"/>
            </a:endParaRPr>
          </a:p>
          <a:p>
            <a:pPr indent="-182880" lvl="1" marL="384048" marR="0" rtl="0" algn="l">
              <a:lnSpc>
                <a:spcPct val="90000"/>
              </a:lnSpc>
              <a:spcBef>
                <a:spcPts val="400"/>
              </a:spcBef>
              <a:spcAft>
                <a:spcPts val="0"/>
              </a:spcAft>
              <a:buClr>
                <a:srgbClr val="E48312"/>
              </a:buClr>
              <a:buSzPts val="2000"/>
              <a:buFont typeface="PMingLiu"/>
              <a:buChar char="。"/>
            </a:pPr>
            <a:r>
              <a:rPr b="0" i="0" lang="en-US" sz="2000" u="none" cap="none" strike="noStrike">
                <a:solidFill>
                  <a:srgbClr val="3F3F3F"/>
                </a:solidFill>
                <a:latin typeface="Times New Roman"/>
                <a:ea typeface="Times New Roman"/>
                <a:cs typeface="Times New Roman"/>
                <a:sym typeface="Times New Roman"/>
              </a:rPr>
              <a:t>19 healthy subjects, including 12 male and 7 female (</a:t>
            </a:r>
            <a:r>
              <a:rPr b="0" i="0" lang="en-US" sz="1800" u="none" cap="none" strike="noStrike">
                <a:solidFill>
                  <a:srgbClr val="3F3F3F"/>
                </a:solidFill>
                <a:latin typeface="Times New Roman"/>
                <a:ea typeface="Times New Roman"/>
                <a:cs typeface="Times New Roman"/>
                <a:sym typeface="Times New Roman"/>
              </a:rPr>
              <a:t>9 for training; 10 for testing)</a:t>
            </a:r>
            <a:endParaRPr b="0" i="0" sz="1800" u="none" cap="none" strike="noStrike">
              <a:solidFill>
                <a:srgbClr val="3F3F3F"/>
              </a:solidFill>
              <a:latin typeface="Times New Roman"/>
              <a:ea typeface="Times New Roman"/>
              <a:cs typeface="Times New Roman"/>
              <a:sym typeface="Times New Roman"/>
            </a:endParaRPr>
          </a:p>
          <a:p>
            <a:pPr indent="-182880" lvl="1" marL="384048" marR="0" rtl="0" algn="l">
              <a:lnSpc>
                <a:spcPct val="90000"/>
              </a:lnSpc>
              <a:spcBef>
                <a:spcPts val="600"/>
              </a:spcBef>
              <a:spcAft>
                <a:spcPts val="0"/>
              </a:spcAft>
              <a:buClr>
                <a:srgbClr val="E48312"/>
              </a:buClr>
              <a:buSzPts val="2000"/>
              <a:buFont typeface="PMingLiu"/>
              <a:buChar char="。"/>
            </a:pPr>
            <a:r>
              <a:rPr b="0" i="0" lang="en-US" sz="2000" u="none" cap="none" strike="noStrike">
                <a:solidFill>
                  <a:srgbClr val="3F3F3F"/>
                </a:solidFill>
                <a:latin typeface="Times New Roman"/>
                <a:ea typeface="Times New Roman"/>
                <a:cs typeface="Times New Roman"/>
                <a:sym typeface="Times New Roman"/>
              </a:rPr>
              <a:t>23 insomnia patients, including 16 male and 7 female (</a:t>
            </a:r>
            <a:r>
              <a:rPr b="0" i="0" lang="en-US" sz="1800" u="none" cap="none" strike="noStrike">
                <a:solidFill>
                  <a:srgbClr val="3F3F3F"/>
                </a:solidFill>
                <a:latin typeface="Times New Roman"/>
                <a:ea typeface="Times New Roman"/>
                <a:cs typeface="Times New Roman"/>
                <a:sym typeface="Times New Roman"/>
              </a:rPr>
              <a:t>11 for training; 12 for testing)</a:t>
            </a:r>
            <a:r>
              <a:rPr b="0" i="0" lang="en-US" sz="2000" u="none" cap="none" strike="noStrike">
                <a:solidFill>
                  <a:srgbClr val="000000"/>
                </a:solidFill>
                <a:latin typeface="Times New Roman"/>
                <a:ea typeface="Times New Roman"/>
                <a:cs typeface="Times New Roman"/>
                <a:sym typeface="Times New Roman"/>
              </a:rPr>
              <a:t> </a:t>
            </a:r>
            <a:endParaRPr b="0" i="0" sz="2000" u="none" cap="none" strike="noStrike">
              <a:solidFill>
                <a:srgbClr val="FF0000"/>
              </a:solidFill>
              <a:latin typeface="Times New Roman"/>
              <a:ea typeface="Times New Roman"/>
              <a:cs typeface="Times New Roman"/>
              <a:sym typeface="Times New Roman"/>
            </a:endParaRPr>
          </a:p>
          <a:p>
            <a:pPr indent="-127000" lvl="0" marL="91440" marR="0" rtl="0" algn="l">
              <a:lnSpc>
                <a:spcPct val="90000"/>
              </a:lnSpc>
              <a:spcBef>
                <a:spcPts val="1600"/>
              </a:spcBef>
              <a:spcAft>
                <a:spcPts val="0"/>
              </a:spcAft>
              <a:buClr>
                <a:srgbClr val="E48312"/>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 Healthy</a:t>
            </a:r>
            <a:endParaRPr/>
          </a:p>
          <a:p>
            <a:pPr indent="-182880" lvl="1" marL="384048" marR="0" rtl="0" algn="l">
              <a:lnSpc>
                <a:spcPct val="90000"/>
              </a:lnSpc>
              <a:spcBef>
                <a:spcPts val="400"/>
              </a:spcBef>
              <a:spcAft>
                <a:spcPts val="0"/>
              </a:spcAft>
              <a:buClr>
                <a:srgbClr val="E48312"/>
              </a:buClr>
              <a:buSzPts val="1800"/>
              <a:buFont typeface="PMingLiu"/>
              <a:buChar char="。"/>
            </a:pPr>
            <a:r>
              <a:rPr b="0" i="0" lang="en-US" sz="1800" u="none" cap="none" strike="noStrike">
                <a:solidFill>
                  <a:srgbClr val="000000"/>
                </a:solidFill>
                <a:latin typeface="Times New Roman"/>
                <a:ea typeface="Times New Roman"/>
                <a:cs typeface="Times New Roman"/>
                <a:sym typeface="Times New Roman"/>
              </a:rPr>
              <a:t>Sleep efficiency ≧ 85%</a:t>
            </a:r>
            <a:endParaRPr b="0" i="0" sz="1800" u="none" cap="none" strike="noStrike">
              <a:solidFill>
                <a:srgbClr val="000000"/>
              </a:solidFill>
              <a:latin typeface="Times New Roman"/>
              <a:ea typeface="Times New Roman"/>
              <a:cs typeface="Times New Roman"/>
              <a:sym typeface="Times New Roman"/>
            </a:endParaRPr>
          </a:p>
          <a:p>
            <a:pPr indent="-127000" lvl="0" marL="91440" marR="0" rtl="0" algn="l">
              <a:lnSpc>
                <a:spcPct val="90000"/>
              </a:lnSpc>
              <a:spcBef>
                <a:spcPts val="1600"/>
              </a:spcBef>
              <a:spcAft>
                <a:spcPts val="0"/>
              </a:spcAft>
              <a:buClr>
                <a:srgbClr val="E48312"/>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 Insomnia</a:t>
            </a:r>
            <a:endParaRPr/>
          </a:p>
          <a:p>
            <a:pPr indent="-182880" lvl="1" marL="384048" marR="0" rtl="0" algn="l">
              <a:lnSpc>
                <a:spcPct val="90000"/>
              </a:lnSpc>
              <a:spcBef>
                <a:spcPts val="400"/>
              </a:spcBef>
              <a:spcAft>
                <a:spcPts val="0"/>
              </a:spcAft>
              <a:buClr>
                <a:srgbClr val="E48312"/>
              </a:buClr>
              <a:buSzPts val="1800"/>
              <a:buFont typeface="PMingLiu"/>
              <a:buChar char="。"/>
            </a:pPr>
            <a:r>
              <a:rPr b="0" i="0" lang="en-US" sz="1800" u="none" cap="none" strike="noStrike">
                <a:solidFill>
                  <a:srgbClr val="000000"/>
                </a:solidFill>
                <a:latin typeface="Times New Roman"/>
                <a:ea typeface="Times New Roman"/>
                <a:cs typeface="Times New Roman"/>
                <a:sym typeface="Times New Roman"/>
              </a:rPr>
              <a:t>have insomnia more than three days per a week and last for one month </a:t>
            </a:r>
            <a:endParaRPr/>
          </a:p>
          <a:p>
            <a:pPr indent="-182880" lvl="1" marL="384048" marR="0" rtl="0" algn="l">
              <a:lnSpc>
                <a:spcPct val="90000"/>
              </a:lnSpc>
              <a:spcBef>
                <a:spcPts val="600"/>
              </a:spcBef>
              <a:spcAft>
                <a:spcPts val="0"/>
              </a:spcAft>
              <a:buClr>
                <a:srgbClr val="E48312"/>
              </a:buClr>
              <a:buSzPts val="1800"/>
              <a:buFont typeface="PMingLiu"/>
              <a:buChar char="。"/>
            </a:pPr>
            <a:r>
              <a:rPr b="0" i="0" lang="en-US" sz="1800" u="none" cap="none" strike="noStrike">
                <a:solidFill>
                  <a:srgbClr val="000000"/>
                </a:solidFill>
                <a:latin typeface="Times New Roman"/>
                <a:ea typeface="Times New Roman"/>
                <a:cs typeface="Times New Roman"/>
                <a:sym typeface="Times New Roman"/>
              </a:rPr>
              <a:t>Sleep efficiency </a:t>
            </a:r>
            <a:r>
              <a:rPr b="0" i="0" lang="en-US" sz="2000" u="none" cap="none" strike="noStrike">
                <a:solidFill>
                  <a:srgbClr val="000000"/>
                </a:solidFill>
                <a:latin typeface="Times New Roman"/>
                <a:ea typeface="Times New Roman"/>
                <a:cs typeface="Times New Roman"/>
                <a:sym typeface="Times New Roman"/>
              </a:rPr>
              <a:t>&lt; </a:t>
            </a:r>
            <a:r>
              <a:rPr b="0" i="0" lang="en-US" sz="1800" u="none" cap="none" strike="noStrike">
                <a:solidFill>
                  <a:srgbClr val="000000"/>
                </a:solidFill>
                <a:latin typeface="Times New Roman"/>
                <a:ea typeface="Times New Roman"/>
                <a:cs typeface="Times New Roman"/>
                <a:sym typeface="Times New Roman"/>
              </a:rPr>
              <a:t>85%</a:t>
            </a:r>
            <a:endParaRPr/>
          </a:p>
          <a:p>
            <a:pPr indent="-182880" lvl="1" marL="384048" marR="0" rtl="0" algn="l">
              <a:lnSpc>
                <a:spcPct val="90000"/>
              </a:lnSpc>
              <a:spcBef>
                <a:spcPts val="600"/>
              </a:spcBef>
              <a:spcAft>
                <a:spcPts val="0"/>
              </a:spcAft>
              <a:buClr>
                <a:srgbClr val="E48312"/>
              </a:buClr>
              <a:buSzPts val="1900"/>
              <a:buFont typeface="PMingLiu"/>
              <a:buChar char="。"/>
            </a:pPr>
            <a:r>
              <a:rPr b="0" i="0" lang="en-US" sz="1900" u="none" cap="none" strike="noStrike">
                <a:solidFill>
                  <a:srgbClr val="000000"/>
                </a:solidFill>
                <a:latin typeface="Times New Roman"/>
                <a:ea typeface="Times New Roman"/>
                <a:cs typeface="Times New Roman"/>
                <a:sym typeface="Times New Roman"/>
              </a:rPr>
              <a:t>Sleep onset time &gt; 30 min</a:t>
            </a:r>
            <a:r>
              <a:rPr b="0" i="0" lang="en-US" sz="1800" u="none" cap="none" strike="noStrike">
                <a:solidFill>
                  <a:srgbClr val="000000"/>
                </a:solidFill>
                <a:latin typeface="Times New Roman"/>
                <a:ea typeface="Times New Roman"/>
                <a:cs typeface="Times New Roman"/>
                <a:sym typeface="Times New Roman"/>
              </a:rPr>
              <a:t> and / or wake after sleep onset </a:t>
            </a:r>
            <a:r>
              <a:rPr b="0" i="0" lang="en-US" sz="1900" u="none" cap="none" strike="noStrike">
                <a:solidFill>
                  <a:srgbClr val="000000"/>
                </a:solidFill>
                <a:latin typeface="Times New Roman"/>
                <a:ea typeface="Times New Roman"/>
                <a:cs typeface="Times New Roman"/>
                <a:sym typeface="Times New Roman"/>
              </a:rPr>
              <a:t>&gt;</a:t>
            </a:r>
            <a:r>
              <a:rPr b="0" i="0" lang="en-US" sz="1800" u="none" cap="none" strike="noStrike">
                <a:solidFill>
                  <a:srgbClr val="000000"/>
                </a:solidFill>
                <a:latin typeface="Times New Roman"/>
                <a:ea typeface="Times New Roman"/>
                <a:cs typeface="Times New Roman"/>
                <a:sym typeface="Times New Roman"/>
              </a:rPr>
              <a:t> 30 min</a:t>
            </a:r>
            <a:endParaRPr/>
          </a:p>
          <a:p>
            <a:pPr indent="-68579" lvl="1" marL="384048" marR="0" rtl="0" algn="l">
              <a:lnSpc>
                <a:spcPct val="90000"/>
              </a:lnSpc>
              <a:spcBef>
                <a:spcPts val="600"/>
              </a:spcBef>
              <a:spcAft>
                <a:spcPts val="0"/>
              </a:spcAft>
              <a:buClr>
                <a:srgbClr val="E48312"/>
              </a:buClr>
              <a:buSzPts val="1800"/>
              <a:buFont typeface="PMingLiu"/>
              <a:buNone/>
            </a:pPr>
            <a:r>
              <a:t/>
            </a:r>
            <a:endParaRPr b="0" i="0" sz="1800" u="none" cap="none" strike="noStrike">
              <a:solidFill>
                <a:srgbClr val="000000"/>
              </a:solidFill>
              <a:latin typeface="Calibri"/>
              <a:ea typeface="Calibri"/>
              <a:cs typeface="Calibri"/>
              <a:sym typeface="Calibri"/>
            </a:endParaRPr>
          </a:p>
          <a:p>
            <a:pPr indent="-68579" lvl="1" marL="384048" marR="0" rtl="0" algn="l">
              <a:lnSpc>
                <a:spcPct val="90000"/>
              </a:lnSpc>
              <a:spcBef>
                <a:spcPts val="600"/>
              </a:spcBef>
              <a:spcAft>
                <a:spcPts val="0"/>
              </a:spcAft>
              <a:buClr>
                <a:srgbClr val="E48312"/>
              </a:buClr>
              <a:buSzPts val="1800"/>
              <a:buFont typeface="PMingLiu"/>
              <a:buNone/>
            </a:pPr>
            <a:r>
              <a:t/>
            </a:r>
            <a:endParaRPr b="0" i="0" sz="1800" u="none" cap="none" strike="noStrike">
              <a:solidFill>
                <a:srgbClr val="000000"/>
              </a:solidFill>
              <a:latin typeface="Calibri"/>
              <a:ea typeface="Calibri"/>
              <a:cs typeface="Calibri"/>
              <a:sym typeface="Calibri"/>
            </a:endParaRPr>
          </a:p>
        </p:txBody>
      </p:sp>
      <p:sp>
        <p:nvSpPr>
          <p:cNvPr id="1045" name="Google Shape;1045;p1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50"/>
              <a:buFont typeface="Calibri"/>
              <a:buNone/>
            </a:pPr>
            <a:fld id="{00000000-1234-1234-1234-123412341234}" type="slidenum">
              <a:rPr b="0" i="0" lang="en-US" sz="1050" u="none" cap="none" strike="noStrike">
                <a:solidFill>
                  <a:srgbClr val="FFFFFF"/>
                </a:solidFill>
                <a:latin typeface="Calibri"/>
                <a:ea typeface="Calibri"/>
                <a:cs typeface="Calibri"/>
                <a:sym typeface="Calibri"/>
              </a:rPr>
              <a:t>‹#›</a:t>
            </a:fld>
            <a:endParaRPr b="0" i="0" sz="1050" u="none" cap="none" strike="noStrike">
              <a:solidFill>
                <a:srgbClr val="FFFFFF"/>
              </a:solidFill>
              <a:latin typeface="Calibri"/>
              <a:ea typeface="Calibri"/>
              <a:cs typeface="Calibri"/>
              <a:sym typeface="Calibri"/>
            </a:endParaRPr>
          </a:p>
        </p:txBody>
      </p:sp>
      <p:grpSp>
        <p:nvGrpSpPr>
          <p:cNvPr id="1046" name="Google Shape;1046;p123"/>
          <p:cNvGrpSpPr/>
          <p:nvPr/>
        </p:nvGrpSpPr>
        <p:grpSpPr>
          <a:xfrm>
            <a:off x="7682585" y="2923689"/>
            <a:ext cx="4435746" cy="3243983"/>
            <a:chOff x="7061835" y="2246081"/>
            <a:chExt cx="4093845" cy="2854148"/>
          </a:xfrm>
        </p:grpSpPr>
        <p:pic>
          <p:nvPicPr>
            <p:cNvPr id="1047" name="Google Shape;1047;p123"/>
            <p:cNvPicPr preferRelativeResize="0"/>
            <p:nvPr/>
          </p:nvPicPr>
          <p:blipFill rotWithShape="1">
            <a:blip r:embed="rId3">
              <a:alphaModFix/>
            </a:blip>
            <a:srcRect b="0" l="0" r="0" t="0"/>
            <a:stretch/>
          </p:blipFill>
          <p:spPr>
            <a:xfrm>
              <a:off x="7061835" y="2246081"/>
              <a:ext cx="4093845" cy="2854148"/>
            </a:xfrm>
            <a:prstGeom prst="rect">
              <a:avLst/>
            </a:prstGeom>
            <a:noFill/>
            <a:ln>
              <a:noFill/>
            </a:ln>
          </p:spPr>
        </p:pic>
        <p:sp>
          <p:nvSpPr>
            <p:cNvPr id="1048" name="Google Shape;1048;p123"/>
            <p:cNvSpPr/>
            <p:nvPr/>
          </p:nvSpPr>
          <p:spPr>
            <a:xfrm>
              <a:off x="9511553" y="2967318"/>
              <a:ext cx="1030941" cy="134470"/>
            </a:xfrm>
            <a:prstGeom prst="rect">
              <a:avLst/>
            </a:prstGeom>
            <a:solidFill>
              <a:schemeClr val="lt1"/>
            </a:solid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9" name="Google Shape;1049;p123"/>
            <p:cNvSpPr txBox="1"/>
            <p:nvPr/>
          </p:nvSpPr>
          <p:spPr>
            <a:xfrm>
              <a:off x="9871469" y="2537795"/>
              <a:ext cx="69081" cy="46166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Calibri"/>
                <a:buNone/>
              </a:pPr>
              <a:r>
                <a:rPr b="1" i="0" lang="en-US" sz="800" u="none" cap="none" strike="noStrike">
                  <a:solidFill>
                    <a:srgbClr val="000000"/>
                  </a:solidFill>
                  <a:latin typeface="Calibri"/>
                  <a:ea typeface="Calibri"/>
                  <a:cs typeface="Calibri"/>
                  <a:sym typeface="Calibri"/>
                </a:rPr>
                <a:t>2</a:t>
              </a:r>
              <a:endParaRPr/>
            </a:p>
            <a:p>
              <a:pPr indent="0" lvl="0" marL="0" marR="0" rtl="0" algn="ctr">
                <a:lnSpc>
                  <a:spcPct val="100000"/>
                </a:lnSpc>
                <a:spcBef>
                  <a:spcPts val="0"/>
                </a:spcBef>
                <a:spcAft>
                  <a:spcPts val="0"/>
                </a:spcAft>
                <a:buClr>
                  <a:srgbClr val="000000"/>
                </a:buClr>
                <a:buSzPts val="800"/>
                <a:buFont typeface="Calibri"/>
                <a:buNone/>
              </a:pPr>
              <a:r>
                <a:rPr b="1" i="0" lang="en-US" sz="800" u="none" cap="none" strike="noStrike">
                  <a:solidFill>
                    <a:srgbClr val="000000"/>
                  </a:solidFill>
                  <a:latin typeface="Calibri"/>
                  <a:ea typeface="Calibri"/>
                  <a:cs typeface="Calibri"/>
                  <a:sym typeface="Calibri"/>
                </a:rPr>
                <a:t>1</a:t>
              </a:r>
              <a:endParaRPr/>
            </a:p>
            <a:p>
              <a:pPr indent="0" lvl="0" marL="0" marR="0" rtl="0" algn="ctr">
                <a:lnSpc>
                  <a:spcPct val="100000"/>
                </a:lnSpc>
                <a:spcBef>
                  <a:spcPts val="0"/>
                </a:spcBef>
                <a:spcAft>
                  <a:spcPts val="0"/>
                </a:spcAft>
                <a:buClr>
                  <a:srgbClr val="000000"/>
                </a:buClr>
                <a:buSzPts val="800"/>
                <a:buFont typeface="Calibri"/>
                <a:buNone/>
              </a:pPr>
              <a:r>
                <a:rPr b="1" i="0" lang="en-US" sz="800" u="none" cap="none" strike="noStrike">
                  <a:solidFill>
                    <a:srgbClr val="000000"/>
                  </a:solidFill>
                  <a:latin typeface="Calibri"/>
                  <a:ea typeface="Calibri"/>
                  <a:cs typeface="Calibri"/>
                  <a:sym typeface="Calibri"/>
                </a:rPr>
                <a:t>1</a:t>
              </a:r>
              <a:endParaRPr b="1" i="0" sz="1000" u="none" cap="none" strike="noStrike">
                <a:solidFill>
                  <a:srgbClr val="000000"/>
                </a:solidFill>
                <a:latin typeface="Calibri"/>
                <a:ea typeface="Calibri"/>
                <a:cs typeface="Calibri"/>
                <a:sym typeface="Calibri"/>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55" name="Google Shape;1055;p124"/>
          <p:cNvPicPr preferRelativeResize="0"/>
          <p:nvPr/>
        </p:nvPicPr>
        <p:blipFill rotWithShape="1">
          <a:blip r:embed="rId3">
            <a:alphaModFix/>
          </a:blip>
          <a:srcRect b="0" l="0" r="0" t="0"/>
          <a:stretch/>
        </p:blipFill>
        <p:spPr>
          <a:xfrm>
            <a:off x="1576109" y="1638102"/>
            <a:ext cx="7613214" cy="2572114"/>
          </a:xfrm>
          <a:prstGeom prst="rect">
            <a:avLst/>
          </a:prstGeom>
          <a:noFill/>
          <a:ln>
            <a:noFill/>
          </a:ln>
        </p:spPr>
      </p:pic>
      <p:pic>
        <p:nvPicPr>
          <p:cNvPr id="1056" name="Google Shape;1056;p124"/>
          <p:cNvPicPr preferRelativeResize="0"/>
          <p:nvPr/>
        </p:nvPicPr>
        <p:blipFill rotWithShape="1">
          <a:blip r:embed="rId4">
            <a:alphaModFix/>
          </a:blip>
          <a:srcRect b="0" l="0" r="0" t="0"/>
          <a:stretch/>
        </p:blipFill>
        <p:spPr>
          <a:xfrm>
            <a:off x="2243364" y="4394715"/>
            <a:ext cx="6278704" cy="1851033"/>
          </a:xfrm>
          <a:prstGeom prst="rect">
            <a:avLst/>
          </a:prstGeom>
          <a:noFill/>
          <a:ln>
            <a:noFill/>
          </a:ln>
        </p:spPr>
      </p:pic>
      <p:sp>
        <p:nvSpPr>
          <p:cNvPr id="1057" name="Google Shape;1057;p124"/>
          <p:cNvSpPr/>
          <p:nvPr/>
        </p:nvSpPr>
        <p:spPr>
          <a:xfrm>
            <a:off x="10061501" y="4775120"/>
            <a:ext cx="989938" cy="683813"/>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Microsoft JhengHei"/>
                <a:ea typeface="Microsoft JhengHei"/>
                <a:cs typeface="Microsoft JhengHei"/>
                <a:sym typeface="Microsoft JhengHei"/>
              </a:rPr>
              <a:t>RNN</a:t>
            </a:r>
            <a:endParaRPr sz="2000">
              <a:solidFill>
                <a:schemeClr val="dk1"/>
              </a:solidFill>
              <a:latin typeface="Microsoft JhengHei"/>
              <a:ea typeface="Microsoft JhengHei"/>
              <a:cs typeface="Microsoft JhengHei"/>
              <a:sym typeface="Microsoft JhengHei"/>
            </a:endParaRPr>
          </a:p>
        </p:txBody>
      </p:sp>
      <p:sp>
        <p:nvSpPr>
          <p:cNvPr id="1058" name="Google Shape;1058;p124"/>
          <p:cNvSpPr/>
          <p:nvPr/>
        </p:nvSpPr>
        <p:spPr>
          <a:xfrm>
            <a:off x="9973793" y="2490914"/>
            <a:ext cx="989938" cy="683813"/>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Microsoft JhengHei"/>
                <a:ea typeface="Microsoft JhengHei"/>
                <a:cs typeface="Microsoft JhengHei"/>
                <a:sym typeface="Microsoft JhengHei"/>
              </a:rPr>
              <a:t>CNN</a:t>
            </a:r>
            <a:endParaRPr sz="2000">
              <a:solidFill>
                <a:schemeClr val="dk1"/>
              </a:solidFill>
              <a:latin typeface="Microsoft JhengHei"/>
              <a:ea typeface="Microsoft JhengHei"/>
              <a:cs typeface="Microsoft JhengHei"/>
              <a:sym typeface="Microsoft JhengHei"/>
            </a:endParaRPr>
          </a:p>
        </p:txBody>
      </p:sp>
      <p:sp>
        <p:nvSpPr>
          <p:cNvPr id="1059" name="Google Shape;1059;p124"/>
          <p:cNvSpPr txBox="1"/>
          <p:nvPr/>
        </p:nvSpPr>
        <p:spPr>
          <a:xfrm>
            <a:off x="353516" y="677926"/>
            <a:ext cx="10058400" cy="1449387"/>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lang="en-US" sz="5400" u="sng">
                <a:solidFill>
                  <a:srgbClr val="404040"/>
                </a:solidFill>
                <a:latin typeface="Calibri"/>
                <a:ea typeface="Calibri"/>
                <a:cs typeface="Calibri"/>
                <a:sym typeface="Calibri"/>
              </a:rPr>
              <a:t>Deep learning</a:t>
            </a:r>
            <a:endParaRPr sz="5400" u="sng">
              <a:solidFill>
                <a:srgbClr val="40404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25"/>
          <p:cNvSpPr txBox="1"/>
          <p:nvPr>
            <p:ph type="title"/>
          </p:nvPr>
        </p:nvSpPr>
        <p:spPr>
          <a:xfrm>
            <a:off x="445169" y="758952"/>
            <a:ext cx="11357810" cy="356616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262626"/>
              </a:buClr>
              <a:buSzPts val="8000"/>
              <a:buFont typeface="Microsoft JhengHei"/>
              <a:buNone/>
            </a:pPr>
            <a:r>
              <a:rPr lang="en-US">
                <a:latin typeface="Microsoft JhengHei"/>
                <a:ea typeface="Microsoft JhengHei"/>
                <a:cs typeface="Microsoft JhengHei"/>
                <a:sym typeface="Microsoft JhengHei"/>
              </a:rPr>
              <a:t>Bi-LSTM based method</a:t>
            </a:r>
            <a:endParaRPr>
              <a:latin typeface="Microsoft JhengHei"/>
              <a:ea typeface="Microsoft JhengHei"/>
              <a:cs typeface="Microsoft JhengHei"/>
              <a:sym typeface="Microsoft JhengHei"/>
            </a:endParaRPr>
          </a:p>
        </p:txBody>
      </p:sp>
      <p:sp>
        <p:nvSpPr>
          <p:cNvPr id="1065" name="Google Shape;1065;p12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t/>
            </a:r>
            <a:endParaRPr/>
          </a:p>
        </p:txBody>
      </p:sp>
      <p:sp>
        <p:nvSpPr>
          <p:cNvPr id="1066" name="Google Shape;1066;p1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Bidirectional LSTM network (BiLSTM)</a:t>
            </a:r>
            <a:endParaRPr/>
          </a:p>
        </p:txBody>
      </p:sp>
      <p:sp>
        <p:nvSpPr>
          <p:cNvPr id="1072" name="Google Shape;1072;p1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73" name="Google Shape;1073;p126"/>
          <p:cNvPicPr preferRelativeResize="0"/>
          <p:nvPr/>
        </p:nvPicPr>
        <p:blipFill rotWithShape="1">
          <a:blip r:embed="rId3">
            <a:alphaModFix/>
          </a:blip>
          <a:srcRect b="0" l="0" r="0" t="0"/>
          <a:stretch/>
        </p:blipFill>
        <p:spPr>
          <a:xfrm>
            <a:off x="7029065" y="1977990"/>
            <a:ext cx="4607669" cy="4257719"/>
          </a:xfrm>
          <a:prstGeom prst="rect">
            <a:avLst/>
          </a:prstGeom>
          <a:noFill/>
          <a:ln>
            <a:noFill/>
          </a:ln>
        </p:spPr>
      </p:pic>
      <p:pic>
        <p:nvPicPr>
          <p:cNvPr id="1074" name="Google Shape;1074;p126"/>
          <p:cNvPicPr preferRelativeResize="0"/>
          <p:nvPr/>
        </p:nvPicPr>
        <p:blipFill rotWithShape="1">
          <a:blip r:embed="rId4">
            <a:alphaModFix/>
          </a:blip>
          <a:srcRect b="12257" l="4633" r="4592" t="22622"/>
          <a:stretch/>
        </p:blipFill>
        <p:spPr>
          <a:xfrm>
            <a:off x="1172817" y="1890422"/>
            <a:ext cx="5140519" cy="1498821"/>
          </a:xfrm>
          <a:prstGeom prst="rect">
            <a:avLst/>
          </a:prstGeom>
          <a:noFill/>
          <a:ln cap="flat" cmpd="sng" w="9525">
            <a:solidFill>
              <a:schemeClr val="dk1"/>
            </a:solidFill>
            <a:prstDash val="solid"/>
            <a:round/>
            <a:headEnd len="sm" w="sm" type="none"/>
            <a:tailEnd len="sm" w="sm" type="none"/>
          </a:ln>
        </p:spPr>
      </p:pic>
      <p:sp>
        <p:nvSpPr>
          <p:cNvPr id="1075" name="Google Shape;1075;p126"/>
          <p:cNvSpPr/>
          <p:nvPr/>
        </p:nvSpPr>
        <p:spPr>
          <a:xfrm>
            <a:off x="18056" y="2181275"/>
            <a:ext cx="1096963" cy="1024273"/>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Microsoft JhengHei"/>
                <a:ea typeface="Microsoft JhengHei"/>
                <a:cs typeface="Microsoft JhengHei"/>
                <a:sym typeface="Microsoft JhengHei"/>
              </a:rPr>
              <a:t>Recurrent neural networks (RNN)</a:t>
            </a:r>
            <a:endParaRPr sz="1400">
              <a:solidFill>
                <a:schemeClr val="dk1"/>
              </a:solidFill>
              <a:latin typeface="Microsoft JhengHei"/>
              <a:ea typeface="Microsoft JhengHei"/>
              <a:cs typeface="Microsoft JhengHei"/>
              <a:sym typeface="Microsoft JhengHei"/>
            </a:endParaRPr>
          </a:p>
        </p:txBody>
      </p:sp>
      <p:pic>
        <p:nvPicPr>
          <p:cNvPr id="1076" name="Google Shape;1076;p126"/>
          <p:cNvPicPr preferRelativeResize="0"/>
          <p:nvPr/>
        </p:nvPicPr>
        <p:blipFill rotWithShape="1">
          <a:blip r:embed="rId5">
            <a:alphaModFix/>
          </a:blip>
          <a:srcRect b="8736" l="5486" r="5251" t="9702"/>
          <a:stretch/>
        </p:blipFill>
        <p:spPr>
          <a:xfrm>
            <a:off x="1570066" y="4106850"/>
            <a:ext cx="4528267" cy="1999753"/>
          </a:xfrm>
          <a:prstGeom prst="rect">
            <a:avLst/>
          </a:prstGeom>
          <a:noFill/>
          <a:ln cap="flat" cmpd="sng" w="9525">
            <a:solidFill>
              <a:schemeClr val="dk1"/>
            </a:solidFill>
            <a:prstDash val="solid"/>
            <a:round/>
            <a:headEnd len="sm" w="sm" type="none"/>
            <a:tailEnd len="sm" w="sm" type="none"/>
          </a:ln>
        </p:spPr>
      </p:pic>
      <p:sp>
        <p:nvSpPr>
          <p:cNvPr id="1077" name="Google Shape;1077;p126"/>
          <p:cNvSpPr/>
          <p:nvPr/>
        </p:nvSpPr>
        <p:spPr>
          <a:xfrm>
            <a:off x="216131" y="4023360"/>
            <a:ext cx="1139250" cy="1961803"/>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Long Short Term Memory networks</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(LSTM)</a:t>
            </a:r>
            <a:endParaRPr sz="1600">
              <a:solidFill>
                <a:schemeClr val="dk1"/>
              </a:solidFill>
              <a:latin typeface="Calibri"/>
              <a:ea typeface="Calibri"/>
              <a:cs typeface="Calibri"/>
              <a:sym typeface="Calibri"/>
            </a:endParaRPr>
          </a:p>
        </p:txBody>
      </p:sp>
      <p:sp>
        <p:nvSpPr>
          <p:cNvPr id="1078" name="Google Shape;1078;p126"/>
          <p:cNvSpPr/>
          <p:nvPr/>
        </p:nvSpPr>
        <p:spPr>
          <a:xfrm>
            <a:off x="3191785" y="3389243"/>
            <a:ext cx="1102581" cy="787307"/>
          </a:xfrm>
          <a:prstGeom prst="down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9" name="Google Shape;1079;p126"/>
          <p:cNvSpPr/>
          <p:nvPr/>
        </p:nvSpPr>
        <p:spPr>
          <a:xfrm rot="-5400000">
            <a:off x="5968526" y="4658801"/>
            <a:ext cx="1102581" cy="787307"/>
          </a:xfrm>
          <a:prstGeom prst="down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0" name="Google Shape;1080;p126"/>
          <p:cNvSpPr/>
          <p:nvPr/>
        </p:nvSpPr>
        <p:spPr>
          <a:xfrm>
            <a:off x="7029065" y="1890421"/>
            <a:ext cx="1654767" cy="636647"/>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libri"/>
                <a:ea typeface="Calibri"/>
                <a:cs typeface="Calibri"/>
                <a:sym typeface="Calibri"/>
              </a:rPr>
              <a:t>BiLSTM</a:t>
            </a:r>
            <a:endParaRPr sz="32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Why BiLSTM?</a:t>
            </a:r>
            <a:endParaRPr/>
          </a:p>
        </p:txBody>
      </p:sp>
      <p:sp>
        <p:nvSpPr>
          <p:cNvPr id="1086" name="Google Shape;1086;p1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87" name="Google Shape;1087;p127"/>
          <p:cNvPicPr preferRelativeResize="0"/>
          <p:nvPr/>
        </p:nvPicPr>
        <p:blipFill rotWithShape="1">
          <a:blip r:embed="rId3">
            <a:alphaModFix/>
          </a:blip>
          <a:srcRect b="0" l="0" r="0" t="0"/>
          <a:stretch/>
        </p:blipFill>
        <p:spPr>
          <a:xfrm>
            <a:off x="1103197" y="2622636"/>
            <a:ext cx="4626303" cy="2559658"/>
          </a:xfrm>
          <a:prstGeom prst="rect">
            <a:avLst/>
          </a:prstGeom>
          <a:noFill/>
          <a:ln>
            <a:noFill/>
          </a:ln>
        </p:spPr>
      </p:pic>
      <p:sp>
        <p:nvSpPr>
          <p:cNvPr id="1088" name="Google Shape;1088;p127"/>
          <p:cNvSpPr txBox="1"/>
          <p:nvPr/>
        </p:nvSpPr>
        <p:spPr>
          <a:xfrm>
            <a:off x="5729500" y="4812407"/>
            <a:ext cx="642937"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hr.</a:t>
            </a:r>
            <a:endParaRPr sz="1800">
              <a:solidFill>
                <a:srgbClr val="000000"/>
              </a:solidFill>
              <a:latin typeface="Arial"/>
              <a:ea typeface="Arial"/>
              <a:cs typeface="Arial"/>
              <a:sym typeface="Arial"/>
            </a:endParaRPr>
          </a:p>
        </p:txBody>
      </p:sp>
      <p:sp>
        <p:nvSpPr>
          <p:cNvPr id="1089" name="Google Shape;1089;p127"/>
          <p:cNvSpPr/>
          <p:nvPr/>
        </p:nvSpPr>
        <p:spPr>
          <a:xfrm>
            <a:off x="1096963" y="2106612"/>
            <a:ext cx="4530437" cy="423949"/>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0" name="Google Shape;1090;p127"/>
          <p:cNvSpPr/>
          <p:nvPr/>
        </p:nvSpPr>
        <p:spPr>
          <a:xfrm rot="10800000">
            <a:off x="1096961" y="5182294"/>
            <a:ext cx="4530438" cy="482138"/>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91" name="Google Shape;1091;p127"/>
          <p:cNvPicPr preferRelativeResize="0"/>
          <p:nvPr/>
        </p:nvPicPr>
        <p:blipFill rotWithShape="1">
          <a:blip r:embed="rId4">
            <a:alphaModFix/>
          </a:blip>
          <a:srcRect b="0" l="0" r="0" t="0"/>
          <a:stretch/>
        </p:blipFill>
        <p:spPr>
          <a:xfrm>
            <a:off x="6474538" y="1736725"/>
            <a:ext cx="4608975" cy="4261473"/>
          </a:xfrm>
          <a:prstGeom prst="rect">
            <a:avLst/>
          </a:prstGeom>
          <a:noFill/>
          <a:ln>
            <a:noFill/>
          </a:ln>
        </p:spPr>
      </p:pic>
      <p:sp>
        <p:nvSpPr>
          <p:cNvPr id="1092" name="Google Shape;1092;p127"/>
          <p:cNvSpPr/>
          <p:nvPr/>
        </p:nvSpPr>
        <p:spPr>
          <a:xfrm>
            <a:off x="6474538" y="3225338"/>
            <a:ext cx="4680825" cy="1845426"/>
          </a:xfrm>
          <a:prstGeom prst="rect">
            <a:avLst/>
          </a:prstGeom>
          <a:noFill/>
          <a:ln cap="flat" cmpd="sng" w="57150">
            <a:solidFill>
              <a:srgbClr val="0070C0"/>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2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98" name="Google Shape;1098;p128"/>
          <p:cNvPicPr preferRelativeResize="0"/>
          <p:nvPr/>
        </p:nvPicPr>
        <p:blipFill rotWithShape="1">
          <a:blip r:embed="rId3">
            <a:alphaModFix/>
          </a:blip>
          <a:srcRect b="0" l="0" r="0" t="0"/>
          <a:stretch/>
        </p:blipFill>
        <p:spPr>
          <a:xfrm>
            <a:off x="3654564" y="1344844"/>
            <a:ext cx="4611846" cy="1605911"/>
          </a:xfrm>
          <a:prstGeom prst="rect">
            <a:avLst/>
          </a:prstGeom>
          <a:noFill/>
          <a:ln cap="flat" cmpd="sng" w="9525">
            <a:solidFill>
              <a:schemeClr val="dk1"/>
            </a:solidFill>
            <a:prstDash val="solid"/>
            <a:round/>
            <a:headEnd len="sm" w="sm" type="none"/>
            <a:tailEnd len="sm" w="sm" type="none"/>
          </a:ln>
        </p:spPr>
      </p:pic>
      <p:pic>
        <p:nvPicPr>
          <p:cNvPr id="1099" name="Google Shape;1099;p128"/>
          <p:cNvPicPr preferRelativeResize="0"/>
          <p:nvPr/>
        </p:nvPicPr>
        <p:blipFill rotWithShape="1">
          <a:blip r:embed="rId4">
            <a:alphaModFix/>
          </a:blip>
          <a:srcRect b="0" l="0" r="0" t="0"/>
          <a:stretch/>
        </p:blipFill>
        <p:spPr>
          <a:xfrm>
            <a:off x="4027543" y="3053156"/>
            <a:ext cx="3905600" cy="2401675"/>
          </a:xfrm>
          <a:prstGeom prst="rect">
            <a:avLst/>
          </a:prstGeom>
          <a:noFill/>
          <a:ln cap="flat" cmpd="sng" w="9525">
            <a:solidFill>
              <a:schemeClr val="dk1"/>
            </a:solidFill>
            <a:prstDash val="solid"/>
            <a:round/>
            <a:headEnd len="sm" w="sm" type="none"/>
            <a:tailEnd len="sm" w="sm" type="none"/>
          </a:ln>
        </p:spPr>
      </p:pic>
      <p:pic>
        <p:nvPicPr>
          <p:cNvPr id="1100" name="Google Shape;1100;p128"/>
          <p:cNvPicPr preferRelativeResize="0"/>
          <p:nvPr/>
        </p:nvPicPr>
        <p:blipFill rotWithShape="1">
          <a:blip r:embed="rId5">
            <a:alphaModFix/>
          </a:blip>
          <a:srcRect b="0" l="0" r="0" t="0"/>
          <a:stretch/>
        </p:blipFill>
        <p:spPr>
          <a:xfrm>
            <a:off x="316673" y="1101236"/>
            <a:ext cx="3101269" cy="5303816"/>
          </a:xfrm>
          <a:prstGeom prst="rect">
            <a:avLst/>
          </a:prstGeom>
          <a:noFill/>
          <a:ln cap="flat" cmpd="sng" w="9525">
            <a:solidFill>
              <a:schemeClr val="dk1"/>
            </a:solidFill>
            <a:prstDash val="solid"/>
            <a:round/>
            <a:headEnd len="sm" w="sm" type="none"/>
            <a:tailEnd len="sm" w="sm" type="none"/>
          </a:ln>
        </p:spPr>
      </p:pic>
      <p:sp>
        <p:nvSpPr>
          <p:cNvPr id="1101" name="Google Shape;1101;p128"/>
          <p:cNvSpPr/>
          <p:nvPr/>
        </p:nvSpPr>
        <p:spPr>
          <a:xfrm>
            <a:off x="755372" y="234582"/>
            <a:ext cx="2223869" cy="807057"/>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1</a:t>
            </a:r>
            <a:endParaRPr/>
          </a:p>
          <a:p>
            <a:pPr indent="0" lvl="0" marL="0" marR="0" rtl="0" algn="ctr">
              <a:spcBef>
                <a:spcPts val="0"/>
              </a:spcBef>
              <a:spcAft>
                <a:spcPts val="0"/>
              </a:spcAft>
              <a:buNone/>
            </a:pPr>
            <a:r>
              <a:rPr lang="en-US" sz="1800">
                <a:solidFill>
                  <a:schemeClr val="lt1"/>
                </a:solidFill>
                <a:latin typeface="Microsoft JhengHei"/>
                <a:ea typeface="Microsoft JhengHei"/>
                <a:cs typeface="Microsoft JhengHei"/>
                <a:sym typeface="Microsoft JhengHei"/>
              </a:rPr>
              <a:t>Feature extraction</a:t>
            </a:r>
            <a:endParaRPr/>
          </a:p>
          <a:p>
            <a:pPr indent="0" lvl="0" marL="0" marR="0" rtl="0" algn="ctr">
              <a:spcBef>
                <a:spcPts val="0"/>
              </a:spcBef>
              <a:spcAft>
                <a:spcPts val="0"/>
              </a:spcAft>
              <a:buNone/>
            </a:pPr>
            <a:r>
              <a:rPr lang="en-US" sz="1800">
                <a:solidFill>
                  <a:schemeClr val="lt1"/>
                </a:solidFill>
                <a:latin typeface="Microsoft JhengHei"/>
                <a:ea typeface="Microsoft JhengHei"/>
                <a:cs typeface="Microsoft JhengHei"/>
                <a:sym typeface="Microsoft JhengHei"/>
              </a:rPr>
              <a:t>(23 inputs)</a:t>
            </a:r>
            <a:endParaRPr sz="1800">
              <a:solidFill>
                <a:schemeClr val="lt1"/>
              </a:solidFill>
              <a:latin typeface="Microsoft JhengHei"/>
              <a:ea typeface="Microsoft JhengHei"/>
              <a:cs typeface="Microsoft JhengHei"/>
              <a:sym typeface="Microsoft JhengHei"/>
            </a:endParaRPr>
          </a:p>
        </p:txBody>
      </p:sp>
      <p:sp>
        <p:nvSpPr>
          <p:cNvPr id="1102" name="Google Shape;1102;p128"/>
          <p:cNvSpPr/>
          <p:nvPr/>
        </p:nvSpPr>
        <p:spPr>
          <a:xfrm>
            <a:off x="4636694" y="45812"/>
            <a:ext cx="2214437" cy="1196631"/>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2</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Microsoft JhengHei"/>
                <a:ea typeface="Microsoft JhengHei"/>
                <a:cs typeface="Microsoft JhengHei"/>
                <a:sym typeface="Microsoft JhengHei"/>
              </a:rPr>
              <a:t>Building network</a:t>
            </a:r>
            <a:endParaRPr/>
          </a:p>
          <a:p>
            <a:pPr indent="0" lvl="0" marL="0" marR="0" rtl="0" algn="ctr">
              <a:spcBef>
                <a:spcPts val="0"/>
              </a:spcBef>
              <a:spcAft>
                <a:spcPts val="0"/>
              </a:spcAft>
              <a:buNone/>
            </a:pPr>
            <a:r>
              <a:rPr lang="en-US" sz="1800">
                <a:solidFill>
                  <a:schemeClr val="lt1"/>
                </a:solidFill>
                <a:latin typeface="Microsoft JhengHei"/>
                <a:ea typeface="Microsoft JhengHei"/>
                <a:cs typeface="Microsoft JhengHei"/>
                <a:sym typeface="Microsoft JhengHei"/>
              </a:rPr>
              <a:t>and</a:t>
            </a:r>
            <a:endParaRPr/>
          </a:p>
          <a:p>
            <a:pPr indent="0" lvl="0" marL="0" marR="0" rtl="0" algn="ctr">
              <a:spcBef>
                <a:spcPts val="0"/>
              </a:spcBef>
              <a:spcAft>
                <a:spcPts val="0"/>
              </a:spcAft>
              <a:buNone/>
            </a:pPr>
            <a:r>
              <a:rPr lang="en-US" sz="1800">
                <a:solidFill>
                  <a:schemeClr val="lt1"/>
                </a:solidFill>
                <a:latin typeface="Microsoft JhengHei"/>
                <a:ea typeface="Microsoft JhengHei"/>
                <a:cs typeface="Microsoft JhengHei"/>
                <a:sym typeface="Microsoft JhengHei"/>
              </a:rPr>
              <a:t>training</a:t>
            </a:r>
            <a:endParaRPr/>
          </a:p>
        </p:txBody>
      </p:sp>
      <p:pic>
        <p:nvPicPr>
          <p:cNvPr id="1103" name="Google Shape;1103;p128"/>
          <p:cNvPicPr preferRelativeResize="0"/>
          <p:nvPr/>
        </p:nvPicPr>
        <p:blipFill rotWithShape="1">
          <a:blip r:embed="rId6">
            <a:alphaModFix/>
          </a:blip>
          <a:srcRect b="0" l="10815" r="0" t="8629"/>
          <a:stretch/>
        </p:blipFill>
        <p:spPr>
          <a:xfrm>
            <a:off x="3616433" y="5561674"/>
            <a:ext cx="1426909" cy="1076671"/>
          </a:xfrm>
          <a:prstGeom prst="rect">
            <a:avLst/>
          </a:prstGeom>
          <a:noFill/>
          <a:ln>
            <a:noFill/>
          </a:ln>
        </p:spPr>
      </p:pic>
      <p:sp>
        <p:nvSpPr>
          <p:cNvPr id="1104" name="Google Shape;1104;p128"/>
          <p:cNvSpPr/>
          <p:nvPr/>
        </p:nvSpPr>
        <p:spPr>
          <a:xfrm>
            <a:off x="5157612" y="5624664"/>
            <a:ext cx="2548614" cy="1013681"/>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Times New Roman"/>
                <a:ea typeface="Times New Roman"/>
                <a:cs typeface="Times New Roman"/>
                <a:sym typeface="Times New Roman"/>
              </a:rPr>
              <a:t>In Matlab 2019a</a:t>
            </a:r>
            <a:endParaRPr sz="2400">
              <a:solidFill>
                <a:schemeClr val="lt1"/>
              </a:solidFill>
              <a:latin typeface="Times New Roman"/>
              <a:ea typeface="Times New Roman"/>
              <a:cs typeface="Times New Roman"/>
              <a:sym typeface="Times New Roman"/>
            </a:endParaRPr>
          </a:p>
        </p:txBody>
      </p:sp>
      <p:cxnSp>
        <p:nvCxnSpPr>
          <p:cNvPr id="1105" name="Google Shape;1105;p128"/>
          <p:cNvCxnSpPr>
            <a:stCxn id="1101" idx="3"/>
            <a:endCxn id="1102" idx="1"/>
          </p:cNvCxnSpPr>
          <p:nvPr/>
        </p:nvCxnSpPr>
        <p:spPr>
          <a:xfrm>
            <a:off x="2979241" y="638111"/>
            <a:ext cx="1657500" cy="6000"/>
          </a:xfrm>
          <a:prstGeom prst="straightConnector1">
            <a:avLst/>
          </a:prstGeom>
          <a:noFill/>
          <a:ln cap="flat" cmpd="sng" w="12700">
            <a:solidFill>
              <a:schemeClr val="accent1"/>
            </a:solidFill>
            <a:prstDash val="solid"/>
            <a:round/>
            <a:headEnd len="sm" w="sm" type="none"/>
            <a:tailEnd len="med" w="med" type="triangle"/>
          </a:ln>
        </p:spPr>
      </p:cxnSp>
      <p:sp>
        <p:nvSpPr>
          <p:cNvPr id="1106" name="Google Shape;1106;p128"/>
          <p:cNvSpPr/>
          <p:nvPr/>
        </p:nvSpPr>
        <p:spPr>
          <a:xfrm>
            <a:off x="9013657" y="234582"/>
            <a:ext cx="2038186" cy="807057"/>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3</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Testing performance</a:t>
            </a:r>
            <a:endParaRPr sz="1800">
              <a:solidFill>
                <a:schemeClr val="lt1"/>
              </a:solidFill>
              <a:latin typeface="Microsoft JhengHei"/>
              <a:ea typeface="Microsoft JhengHei"/>
              <a:cs typeface="Microsoft JhengHei"/>
              <a:sym typeface="Microsoft JhengHei"/>
            </a:endParaRPr>
          </a:p>
        </p:txBody>
      </p:sp>
      <p:cxnSp>
        <p:nvCxnSpPr>
          <p:cNvPr id="1107" name="Google Shape;1107;p128"/>
          <p:cNvCxnSpPr>
            <a:stCxn id="1102" idx="3"/>
            <a:endCxn id="1106" idx="1"/>
          </p:cNvCxnSpPr>
          <p:nvPr/>
        </p:nvCxnSpPr>
        <p:spPr>
          <a:xfrm flipH="1" rot="10800000">
            <a:off x="6851131" y="638127"/>
            <a:ext cx="2162400" cy="6000"/>
          </a:xfrm>
          <a:prstGeom prst="straightConnector1">
            <a:avLst/>
          </a:prstGeom>
          <a:noFill/>
          <a:ln cap="flat" cmpd="sng" w="12700">
            <a:solidFill>
              <a:schemeClr val="accent1"/>
            </a:solidFill>
            <a:prstDash val="solid"/>
            <a:round/>
            <a:headEnd len="sm" w="sm" type="none"/>
            <a:tailEnd len="med" w="med" type="triangle"/>
          </a:ln>
        </p:spPr>
      </p:cxnSp>
      <p:sp>
        <p:nvSpPr>
          <p:cNvPr id="1108" name="Google Shape;1108;p128"/>
          <p:cNvSpPr/>
          <p:nvPr/>
        </p:nvSpPr>
        <p:spPr>
          <a:xfrm>
            <a:off x="8786892" y="1213464"/>
            <a:ext cx="2640140" cy="1056674"/>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sort by sleep efficiency</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Odd number for training</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Even number for testing</a:t>
            </a:r>
            <a:endParaRPr sz="1800">
              <a:solidFill>
                <a:schemeClr val="dk1"/>
              </a:solidFill>
              <a:latin typeface="Calibri"/>
              <a:ea typeface="Calibri"/>
              <a:cs typeface="Calibri"/>
              <a:sym typeface="Calibri"/>
            </a:endParaRPr>
          </a:p>
        </p:txBody>
      </p:sp>
      <p:sp>
        <p:nvSpPr>
          <p:cNvPr id="1109" name="Google Shape;1109;p128"/>
          <p:cNvSpPr/>
          <p:nvPr/>
        </p:nvSpPr>
        <p:spPr>
          <a:xfrm>
            <a:off x="9555671" y="2265849"/>
            <a:ext cx="1102581" cy="787307"/>
          </a:xfrm>
          <a:prstGeom prst="down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0" name="Google Shape;1110;p128"/>
          <p:cNvSpPr/>
          <p:nvPr/>
        </p:nvSpPr>
        <p:spPr>
          <a:xfrm>
            <a:off x="8714702" y="3098757"/>
            <a:ext cx="2998040" cy="1104062"/>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Overall agreement is</a:t>
            </a:r>
            <a:endParaRPr/>
          </a:p>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2400" u="sng">
                <a:solidFill>
                  <a:schemeClr val="dk1"/>
                </a:solidFill>
                <a:latin typeface="Calibri"/>
                <a:ea typeface="Calibri"/>
                <a:cs typeface="Calibri"/>
                <a:sym typeface="Calibri"/>
              </a:rPr>
              <a:t>83.04%</a:t>
            </a:r>
            <a:endParaRPr b="1" sz="2400" u="sng">
              <a:solidFill>
                <a:schemeClr val="dk1"/>
              </a:solidFill>
              <a:latin typeface="Calibri"/>
              <a:ea typeface="Calibri"/>
              <a:cs typeface="Calibri"/>
              <a:sym typeface="Calibri"/>
            </a:endParaRPr>
          </a:p>
        </p:txBody>
      </p:sp>
      <p:sp>
        <p:nvSpPr>
          <p:cNvPr id="1111" name="Google Shape;1111;p128"/>
          <p:cNvSpPr/>
          <p:nvPr/>
        </p:nvSpPr>
        <p:spPr>
          <a:xfrm>
            <a:off x="8660560" y="4724767"/>
            <a:ext cx="3226640" cy="1233878"/>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By using LSTM,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overall agreement is only 77.44%...</a:t>
            </a:r>
            <a:endParaRPr sz="2400">
              <a:solidFill>
                <a:schemeClr val="dk1"/>
              </a:solidFill>
              <a:latin typeface="BiauKai"/>
              <a:ea typeface="BiauKai"/>
              <a:cs typeface="BiauKai"/>
              <a:sym typeface="BiauKa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29"/>
          <p:cNvSpPr txBox="1"/>
          <p:nvPr>
            <p:ph type="title"/>
          </p:nvPr>
        </p:nvSpPr>
        <p:spPr>
          <a:xfrm>
            <a:off x="270712" y="758952"/>
            <a:ext cx="11345778" cy="356616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rPr lang="en-US">
                <a:latin typeface="Microsoft JhengHei"/>
                <a:ea typeface="Microsoft JhengHei"/>
                <a:cs typeface="Microsoft JhengHei"/>
                <a:sym typeface="Microsoft JhengHei"/>
              </a:rPr>
              <a:t>1D CNN based method</a:t>
            </a:r>
            <a:endParaRPr>
              <a:latin typeface="Microsoft JhengHei"/>
              <a:ea typeface="Microsoft JhengHei"/>
              <a:cs typeface="Microsoft JhengHei"/>
              <a:sym typeface="Microsoft JhengHei"/>
            </a:endParaRPr>
          </a:p>
        </p:txBody>
      </p:sp>
      <p:sp>
        <p:nvSpPr>
          <p:cNvPr id="1117" name="Google Shape;1117;p129"/>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t/>
            </a:r>
            <a:endParaRPr/>
          </a:p>
        </p:txBody>
      </p:sp>
      <p:sp>
        <p:nvSpPr>
          <p:cNvPr id="1118" name="Google Shape;1118;p129"/>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30"/>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24" name="Google Shape;1124;p130"/>
          <p:cNvPicPr preferRelativeResize="0"/>
          <p:nvPr/>
        </p:nvPicPr>
        <p:blipFill rotWithShape="1">
          <a:blip r:embed="rId3">
            <a:alphaModFix/>
          </a:blip>
          <a:srcRect b="0" l="0" r="0" t="0"/>
          <a:stretch/>
        </p:blipFill>
        <p:spPr>
          <a:xfrm>
            <a:off x="465632" y="135200"/>
            <a:ext cx="6049468" cy="4078808"/>
          </a:xfrm>
          <a:prstGeom prst="rect">
            <a:avLst/>
          </a:prstGeom>
          <a:noFill/>
          <a:ln>
            <a:noFill/>
          </a:ln>
        </p:spPr>
      </p:pic>
      <p:pic>
        <p:nvPicPr>
          <p:cNvPr id="1125" name="Google Shape;1125;p130"/>
          <p:cNvPicPr preferRelativeResize="0"/>
          <p:nvPr/>
        </p:nvPicPr>
        <p:blipFill rotWithShape="1">
          <a:blip r:embed="rId4">
            <a:alphaModFix/>
          </a:blip>
          <a:srcRect b="0" l="0" r="0" t="0"/>
          <a:stretch/>
        </p:blipFill>
        <p:spPr>
          <a:xfrm>
            <a:off x="6658495" y="219421"/>
            <a:ext cx="5029199" cy="5848869"/>
          </a:xfrm>
          <a:prstGeom prst="rect">
            <a:avLst/>
          </a:prstGeom>
          <a:noFill/>
          <a:ln>
            <a:noFill/>
          </a:ln>
        </p:spPr>
      </p:pic>
      <p:pic>
        <p:nvPicPr>
          <p:cNvPr id="1126" name="Google Shape;1126;p130"/>
          <p:cNvPicPr preferRelativeResize="0"/>
          <p:nvPr/>
        </p:nvPicPr>
        <p:blipFill rotWithShape="1">
          <a:blip r:embed="rId5">
            <a:alphaModFix/>
          </a:blip>
          <a:srcRect b="0" l="0" r="0" t="0"/>
          <a:stretch/>
        </p:blipFill>
        <p:spPr>
          <a:xfrm>
            <a:off x="485775" y="4283260"/>
            <a:ext cx="6029325" cy="247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9"/>
          <p:cNvSpPr txBox="1"/>
          <p:nvPr>
            <p:ph type="title"/>
          </p:nvPr>
        </p:nvSpPr>
        <p:spPr>
          <a:xfrm>
            <a:off x="2203787" y="124596"/>
            <a:ext cx="7886700" cy="994172"/>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lang="en-US">
                <a:latin typeface="Times New Roman"/>
                <a:ea typeface="Times New Roman"/>
                <a:cs typeface="Times New Roman"/>
                <a:sym typeface="Times New Roman"/>
              </a:rPr>
              <a:t>AASM Rules 人工睡眠判讀法則</a:t>
            </a:r>
            <a:endParaRPr/>
          </a:p>
        </p:txBody>
      </p:sp>
      <p:graphicFrame>
        <p:nvGraphicFramePr>
          <p:cNvPr id="437" name="Google Shape;437;p59"/>
          <p:cNvGraphicFramePr/>
          <p:nvPr/>
        </p:nvGraphicFramePr>
        <p:xfrm>
          <a:off x="328967" y="1303332"/>
          <a:ext cx="3000000" cy="3000000"/>
        </p:xfrm>
        <a:graphic>
          <a:graphicData uri="http://schemas.openxmlformats.org/drawingml/2006/table">
            <a:tbl>
              <a:tblPr>
                <a:noFill/>
                <a:tableStyleId>{0C5175A8-FF31-449B-AC38-50FC668BC2BF}</a:tableStyleId>
              </a:tblPr>
              <a:tblGrid>
                <a:gridCol w="964975"/>
                <a:gridCol w="4897625"/>
              </a:tblGrid>
              <a:tr h="392675">
                <a:tc>
                  <a:txBody>
                    <a:bodyPr/>
                    <a:lstStyle/>
                    <a:p>
                      <a:pPr indent="0" lvl="0" marL="0" marR="0" rtl="0" algn="just">
                        <a:spcBef>
                          <a:spcPts val="0"/>
                        </a:spcBef>
                        <a:spcAft>
                          <a:spcPts val="0"/>
                        </a:spcAft>
                        <a:buNone/>
                      </a:pPr>
                      <a:r>
                        <a:rPr b="1" lang="en-US" sz="1600" u="none" cap="none" strike="noStrike">
                          <a:solidFill>
                            <a:srgbClr val="000000"/>
                          </a:solidFill>
                          <a:latin typeface="Times New Roman"/>
                          <a:ea typeface="Times New Roman"/>
                          <a:cs typeface="Times New Roman"/>
                          <a:sym typeface="Times New Roman"/>
                        </a:rPr>
                        <a:t>Sleep Stage</a:t>
                      </a:r>
                      <a:endParaRPr sz="1600" u="none" cap="none" strike="noStrike">
                        <a:latin typeface="Times New Roman"/>
                        <a:ea typeface="Times New Roman"/>
                        <a:cs typeface="Times New Roman"/>
                        <a:sym typeface="Times New Roman"/>
                      </a:endParaRPr>
                    </a:p>
                  </a:txBody>
                  <a:tcPr marT="13325" marB="13325" marR="13325" marL="13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b="1" lang="en-US" sz="1600" u="none" cap="none" strike="noStrike">
                          <a:solidFill>
                            <a:srgbClr val="000000"/>
                          </a:solidFill>
                          <a:latin typeface="Times New Roman"/>
                          <a:ea typeface="Times New Roman"/>
                          <a:cs typeface="Times New Roman"/>
                          <a:sym typeface="Times New Roman"/>
                        </a:rPr>
                        <a:t>Scoring Criteria</a:t>
                      </a:r>
                      <a:endParaRPr sz="1600" u="none" cap="none" strike="noStrike">
                        <a:latin typeface="Times New Roman"/>
                        <a:ea typeface="Times New Roman"/>
                        <a:cs typeface="Times New Roman"/>
                        <a:sym typeface="Times New Roman"/>
                      </a:endParaRPr>
                    </a:p>
                  </a:txBody>
                  <a:tcPr marT="0" marB="0"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5400">
                <a:tc>
                  <a:txBody>
                    <a:bodyPr/>
                    <a:lstStyle/>
                    <a:p>
                      <a:pPr indent="0" lvl="0" marL="0" marR="0" rtl="0" algn="just">
                        <a:spcBef>
                          <a:spcPts val="0"/>
                        </a:spcBef>
                        <a:spcAft>
                          <a:spcPts val="0"/>
                        </a:spcAft>
                        <a:buNone/>
                      </a:pPr>
                      <a:r>
                        <a:rPr lang="en-US" sz="1600" u="none" cap="none" strike="noStrike">
                          <a:solidFill>
                            <a:srgbClr val="000000"/>
                          </a:solidFill>
                          <a:latin typeface="Times New Roman"/>
                          <a:ea typeface="Times New Roman"/>
                          <a:cs typeface="Times New Roman"/>
                          <a:sym typeface="Times New Roman"/>
                        </a:rPr>
                        <a:t>Wake</a:t>
                      </a:r>
                      <a:endParaRPr sz="1600" u="none" cap="none" strike="noStrike">
                        <a:latin typeface="Times New Roman"/>
                        <a:ea typeface="Times New Roman"/>
                        <a:cs typeface="Times New Roman"/>
                        <a:sym typeface="Times New Roman"/>
                      </a:endParaRPr>
                    </a:p>
                  </a:txBody>
                  <a:tcPr marT="13325" marB="13325" marR="13325" marL="13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b="1" lang="en-US" sz="1600" u="none" cap="none" strike="noStrike">
                          <a:solidFill>
                            <a:srgbClr val="000000"/>
                          </a:solidFill>
                          <a:latin typeface="Times New Roman"/>
                          <a:ea typeface="Times New Roman"/>
                          <a:cs typeface="Times New Roman"/>
                          <a:sym typeface="Times New Roman"/>
                        </a:rPr>
                        <a:t>&gt;50% </a:t>
                      </a:r>
                      <a:r>
                        <a:rPr lang="en-US" sz="1600" u="none" cap="none" strike="noStrike">
                          <a:solidFill>
                            <a:srgbClr val="000000"/>
                          </a:solidFill>
                          <a:latin typeface="Times New Roman"/>
                          <a:ea typeface="Times New Roman"/>
                          <a:cs typeface="Times New Roman"/>
                          <a:sym typeface="Times New Roman"/>
                        </a:rPr>
                        <a:t>of the page (epoch) consists of </a:t>
                      </a:r>
                      <a:r>
                        <a:rPr b="1" lang="en-US" sz="1600" u="none" cap="none" strike="noStrike">
                          <a:solidFill>
                            <a:srgbClr val="000000"/>
                          </a:solidFill>
                          <a:latin typeface="Times New Roman"/>
                          <a:ea typeface="Times New Roman"/>
                          <a:cs typeface="Times New Roman"/>
                          <a:sym typeface="Times New Roman"/>
                        </a:rPr>
                        <a:t>alpha (8–13 Hz)</a:t>
                      </a:r>
                      <a:r>
                        <a:rPr lang="en-US" sz="1600" u="none" cap="none" strike="noStrike">
                          <a:solidFill>
                            <a:srgbClr val="000000"/>
                          </a:solidFill>
                          <a:latin typeface="Times New Roman"/>
                          <a:ea typeface="Times New Roman"/>
                          <a:cs typeface="Times New Roman"/>
                          <a:sym typeface="Times New Roman"/>
                        </a:rPr>
                        <a:t> activity or low voltage, mix (2–7 Hz) frequency activity.</a:t>
                      </a:r>
                      <a:endParaRPr sz="1600" u="none" cap="none" strike="noStrike">
                        <a:latin typeface="Times New Roman"/>
                        <a:ea typeface="Times New Roman"/>
                        <a:cs typeface="Times New Roman"/>
                        <a:sym typeface="Times New Roman"/>
                      </a:endParaRPr>
                    </a:p>
                  </a:txBody>
                  <a:tcPr marT="0" marB="0"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28100">
                <a:tc>
                  <a:txBody>
                    <a:bodyPr/>
                    <a:lstStyle/>
                    <a:p>
                      <a:pPr indent="0" lvl="0" marL="0" marR="0" rtl="0" algn="just">
                        <a:spcBef>
                          <a:spcPts val="0"/>
                        </a:spcBef>
                        <a:spcAft>
                          <a:spcPts val="0"/>
                        </a:spcAft>
                        <a:buNone/>
                      </a:pPr>
                      <a:r>
                        <a:rPr lang="en-US" sz="1600" u="none" cap="none" strike="noStrike">
                          <a:solidFill>
                            <a:srgbClr val="000000"/>
                          </a:solidFill>
                          <a:latin typeface="Times New Roman"/>
                          <a:ea typeface="Times New Roman"/>
                          <a:cs typeface="Times New Roman"/>
                          <a:sym typeface="Times New Roman"/>
                        </a:rPr>
                        <a:t>Stage 1</a:t>
                      </a:r>
                      <a:endParaRPr sz="1600" u="none" cap="none" strike="noStrike">
                        <a:latin typeface="Times New Roman"/>
                        <a:ea typeface="Times New Roman"/>
                        <a:cs typeface="Times New Roman"/>
                        <a:sym typeface="Times New Roman"/>
                      </a:endParaRPr>
                    </a:p>
                  </a:txBody>
                  <a:tcPr marT="13325" marB="13325" marR="13325" marL="13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b="1" lang="en-US" sz="1600" u="none" cap="none" strike="noStrike">
                          <a:solidFill>
                            <a:srgbClr val="000000"/>
                          </a:solidFill>
                          <a:latin typeface="Times New Roman"/>
                          <a:ea typeface="Times New Roman"/>
                          <a:cs typeface="Times New Roman"/>
                          <a:sym typeface="Times New Roman"/>
                        </a:rPr>
                        <a:t>50% of </a:t>
                      </a:r>
                      <a:r>
                        <a:rPr lang="en-US" sz="1600" u="none" cap="none" strike="noStrike">
                          <a:solidFill>
                            <a:srgbClr val="000000"/>
                          </a:solidFill>
                          <a:latin typeface="Times New Roman"/>
                          <a:ea typeface="Times New Roman"/>
                          <a:cs typeface="Times New Roman"/>
                          <a:sym typeface="Times New Roman"/>
                        </a:rPr>
                        <a:t>the page (epoch) consists of related </a:t>
                      </a:r>
                      <a:r>
                        <a:rPr b="1" lang="en-US" sz="1600" u="none" cap="none" strike="noStrike">
                          <a:solidFill>
                            <a:srgbClr val="000000"/>
                          </a:solidFill>
                          <a:latin typeface="Times New Roman"/>
                          <a:ea typeface="Times New Roman"/>
                          <a:cs typeface="Times New Roman"/>
                          <a:sym typeface="Times New Roman"/>
                        </a:rPr>
                        <a:t>low voltage mixed (2–7 Hz) activity</a:t>
                      </a:r>
                      <a:r>
                        <a:rPr lang="en-US" sz="1600" u="none" cap="none" strike="noStrike">
                          <a:solidFill>
                            <a:srgbClr val="000000"/>
                          </a:solidFill>
                          <a:latin typeface="Times New Roman"/>
                          <a:ea typeface="Times New Roman"/>
                          <a:cs typeface="Times New Roman"/>
                          <a:sym typeface="Times New Roman"/>
                        </a:rPr>
                        <a:t>. Slow rolling eye movements lasting several seconds often seen in early stage 1.</a:t>
                      </a:r>
                      <a:endParaRPr sz="1600" u="none" cap="none" strike="noStrike">
                        <a:latin typeface="Times New Roman"/>
                        <a:ea typeface="Times New Roman"/>
                        <a:cs typeface="Times New Roman"/>
                        <a:sym typeface="Times New Roman"/>
                      </a:endParaRPr>
                    </a:p>
                  </a:txBody>
                  <a:tcPr marT="0" marB="0"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70800">
                <a:tc>
                  <a:txBody>
                    <a:bodyPr/>
                    <a:lstStyle/>
                    <a:p>
                      <a:pPr indent="0" lvl="0" marL="0" marR="0" rtl="0" algn="just">
                        <a:spcBef>
                          <a:spcPts val="0"/>
                        </a:spcBef>
                        <a:spcAft>
                          <a:spcPts val="0"/>
                        </a:spcAft>
                        <a:buNone/>
                      </a:pPr>
                      <a:r>
                        <a:rPr lang="en-US" sz="1600" u="none" cap="none" strike="noStrike">
                          <a:solidFill>
                            <a:srgbClr val="000000"/>
                          </a:solidFill>
                          <a:latin typeface="Times New Roman"/>
                          <a:ea typeface="Times New Roman"/>
                          <a:cs typeface="Times New Roman"/>
                          <a:sym typeface="Times New Roman"/>
                        </a:rPr>
                        <a:t>Stage 2</a:t>
                      </a:r>
                      <a:endParaRPr sz="1600" u="none" cap="none" strike="noStrike">
                        <a:latin typeface="Times New Roman"/>
                        <a:ea typeface="Times New Roman"/>
                        <a:cs typeface="Times New Roman"/>
                        <a:sym typeface="Times New Roman"/>
                      </a:endParaRPr>
                    </a:p>
                  </a:txBody>
                  <a:tcPr marT="13325" marB="13325" marR="13325" marL="13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600" u="none" cap="none" strike="noStrike">
                          <a:solidFill>
                            <a:srgbClr val="000000"/>
                          </a:solidFill>
                          <a:latin typeface="Times New Roman"/>
                          <a:ea typeface="Times New Roman"/>
                          <a:cs typeface="Times New Roman"/>
                          <a:sym typeface="Times New Roman"/>
                        </a:rPr>
                        <a:t>Appearance of </a:t>
                      </a:r>
                      <a:r>
                        <a:rPr b="1" lang="en-US" sz="1600" u="none" cap="none" strike="noStrike">
                          <a:solidFill>
                            <a:srgbClr val="000000"/>
                          </a:solidFill>
                          <a:latin typeface="Times New Roman"/>
                          <a:ea typeface="Times New Roman"/>
                          <a:cs typeface="Times New Roman"/>
                          <a:sym typeface="Times New Roman"/>
                        </a:rPr>
                        <a:t>sleep spindles </a:t>
                      </a:r>
                      <a:r>
                        <a:rPr lang="en-US" sz="1600" u="none" cap="none" strike="noStrike">
                          <a:solidFill>
                            <a:srgbClr val="000000"/>
                          </a:solidFill>
                          <a:latin typeface="Times New Roman"/>
                          <a:ea typeface="Times New Roman"/>
                          <a:cs typeface="Times New Roman"/>
                          <a:sym typeface="Times New Roman"/>
                        </a:rPr>
                        <a:t>and/or </a:t>
                      </a:r>
                      <a:r>
                        <a:rPr b="1" lang="en-US" sz="1600" u="none" cap="none" strike="noStrike">
                          <a:solidFill>
                            <a:srgbClr val="000000"/>
                          </a:solidFill>
                          <a:latin typeface="Times New Roman"/>
                          <a:ea typeface="Times New Roman"/>
                          <a:cs typeface="Times New Roman"/>
                          <a:sym typeface="Times New Roman"/>
                        </a:rPr>
                        <a:t>K complexes </a:t>
                      </a:r>
                      <a:r>
                        <a:rPr lang="en-US" sz="1600" u="none" cap="none" strike="noStrike">
                          <a:solidFill>
                            <a:srgbClr val="000000"/>
                          </a:solidFill>
                          <a:latin typeface="Times New Roman"/>
                          <a:ea typeface="Times New Roman"/>
                          <a:cs typeface="Times New Roman"/>
                          <a:sym typeface="Times New Roman"/>
                        </a:rPr>
                        <a:t>and &lt;20% of the epoch may contain high voltage (&gt;75 μV, &lt;2 Hz) activity</a:t>
                      </a:r>
                      <a:r>
                        <a:rPr b="1" lang="en-US" sz="1600" u="none" cap="none" strike="noStrike">
                          <a:solidFill>
                            <a:srgbClr val="000000"/>
                          </a:solidFill>
                          <a:latin typeface="Times New Roman"/>
                          <a:ea typeface="Times New Roman"/>
                          <a:cs typeface="Times New Roman"/>
                          <a:sym typeface="Times New Roman"/>
                        </a:rPr>
                        <a:t>. Sleep spindles and K complexes each must last &gt;0.5 seconds</a:t>
                      </a:r>
                      <a:r>
                        <a:rPr lang="en-US" sz="1600" u="none" cap="none" strike="noStrike">
                          <a:solidFill>
                            <a:srgbClr val="000000"/>
                          </a:solidFill>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txBody>
                  <a:tcPr marT="0" marB="0"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5400">
                <a:tc>
                  <a:txBody>
                    <a:bodyPr/>
                    <a:lstStyle/>
                    <a:p>
                      <a:pPr indent="0" lvl="0" marL="0" marR="0" rtl="0" algn="just">
                        <a:spcBef>
                          <a:spcPts val="0"/>
                        </a:spcBef>
                        <a:spcAft>
                          <a:spcPts val="0"/>
                        </a:spcAft>
                        <a:buNone/>
                      </a:pPr>
                      <a:r>
                        <a:rPr lang="en-US" sz="1600" u="none" cap="none" strike="noStrike">
                          <a:solidFill>
                            <a:srgbClr val="000000"/>
                          </a:solidFill>
                          <a:latin typeface="Times New Roman"/>
                          <a:ea typeface="Times New Roman"/>
                          <a:cs typeface="Times New Roman"/>
                          <a:sym typeface="Times New Roman"/>
                        </a:rPr>
                        <a:t>Stage SWS</a:t>
                      </a:r>
                      <a:endParaRPr sz="1600" u="none" cap="none" strike="noStrike">
                        <a:latin typeface="Times New Roman"/>
                        <a:ea typeface="Times New Roman"/>
                        <a:cs typeface="Times New Roman"/>
                        <a:sym typeface="Times New Roman"/>
                      </a:endParaRPr>
                    </a:p>
                  </a:txBody>
                  <a:tcPr marT="13325" marB="13325" marR="13325" marL="13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600" u="none" cap="none" strike="noStrike">
                          <a:solidFill>
                            <a:srgbClr val="000000"/>
                          </a:solidFill>
                          <a:latin typeface="Times New Roman"/>
                          <a:ea typeface="Times New Roman"/>
                          <a:cs typeface="Times New Roman"/>
                          <a:sym typeface="Times New Roman"/>
                        </a:rPr>
                        <a:t>&gt;20% of the epoch consists of high voltage (&gt;75 μV), </a:t>
                      </a:r>
                      <a:r>
                        <a:rPr b="1" lang="en-US" sz="1600" u="none" cap="none" strike="noStrike">
                          <a:solidFill>
                            <a:srgbClr val="000000"/>
                          </a:solidFill>
                          <a:latin typeface="Times New Roman"/>
                          <a:ea typeface="Times New Roman"/>
                          <a:cs typeface="Times New Roman"/>
                          <a:sym typeface="Times New Roman"/>
                        </a:rPr>
                        <a:t>&lt;2 Hz delta activity</a:t>
                      </a:r>
                      <a:r>
                        <a:rPr lang="en-US" sz="1600" u="none" cap="none" strike="noStrike">
                          <a:solidFill>
                            <a:srgbClr val="000000"/>
                          </a:solidFill>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txBody>
                  <a:tcPr marT="0" marB="0"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28100">
                <a:tc>
                  <a:txBody>
                    <a:bodyPr/>
                    <a:lstStyle/>
                    <a:p>
                      <a:pPr indent="0" lvl="0" marL="0" marR="0" rtl="0" algn="just">
                        <a:spcBef>
                          <a:spcPts val="0"/>
                        </a:spcBef>
                        <a:spcAft>
                          <a:spcPts val="0"/>
                        </a:spcAft>
                        <a:buNone/>
                      </a:pPr>
                      <a:r>
                        <a:rPr lang="en-US" sz="1600" u="none" cap="none" strike="noStrike">
                          <a:solidFill>
                            <a:srgbClr val="000000"/>
                          </a:solidFill>
                          <a:latin typeface="Times New Roman"/>
                          <a:ea typeface="Times New Roman"/>
                          <a:cs typeface="Times New Roman"/>
                          <a:sym typeface="Times New Roman"/>
                        </a:rPr>
                        <a:t>Stage REM</a:t>
                      </a:r>
                      <a:endParaRPr sz="1600" u="none" cap="none" strike="noStrike">
                        <a:latin typeface="Times New Roman"/>
                        <a:ea typeface="Times New Roman"/>
                        <a:cs typeface="Times New Roman"/>
                        <a:sym typeface="Times New Roman"/>
                      </a:endParaRPr>
                    </a:p>
                  </a:txBody>
                  <a:tcPr marT="13325" marB="13325" marR="13325" marL="13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600" u="none" cap="none" strike="noStrike">
                          <a:solidFill>
                            <a:srgbClr val="000000"/>
                          </a:solidFill>
                          <a:latin typeface="Times New Roman"/>
                          <a:ea typeface="Times New Roman"/>
                          <a:cs typeface="Times New Roman"/>
                          <a:sym typeface="Times New Roman"/>
                        </a:rPr>
                        <a:t>Relatively </a:t>
                      </a:r>
                      <a:r>
                        <a:rPr b="1" lang="en-US" sz="1600" u="none" cap="none" strike="noStrike">
                          <a:solidFill>
                            <a:srgbClr val="000000"/>
                          </a:solidFill>
                          <a:latin typeface="Times New Roman"/>
                          <a:ea typeface="Times New Roman"/>
                          <a:cs typeface="Times New Roman"/>
                          <a:sym typeface="Times New Roman"/>
                        </a:rPr>
                        <a:t>low voltage mixed (2–7 Hz) </a:t>
                      </a:r>
                      <a:r>
                        <a:rPr lang="en-US" sz="1600" u="none" cap="none" strike="noStrike">
                          <a:solidFill>
                            <a:srgbClr val="000000"/>
                          </a:solidFill>
                          <a:latin typeface="Times New Roman"/>
                          <a:ea typeface="Times New Roman"/>
                          <a:cs typeface="Times New Roman"/>
                          <a:sym typeface="Times New Roman"/>
                        </a:rPr>
                        <a:t>frequency EEG with episodic rapid eye movements and </a:t>
                      </a:r>
                      <a:r>
                        <a:rPr b="1" lang="en-US" sz="1600" u="none" cap="none" strike="noStrike">
                          <a:solidFill>
                            <a:srgbClr val="000000"/>
                          </a:solidFill>
                          <a:latin typeface="Times New Roman"/>
                          <a:ea typeface="Times New Roman"/>
                          <a:cs typeface="Times New Roman"/>
                          <a:sym typeface="Times New Roman"/>
                        </a:rPr>
                        <a:t>absent or reduced chin EMG activity.</a:t>
                      </a:r>
                      <a:endParaRPr b="1" sz="1600" u="none" cap="none" strike="noStrike">
                        <a:latin typeface="Times New Roman"/>
                        <a:ea typeface="Times New Roman"/>
                        <a:cs typeface="Times New Roman"/>
                        <a:sym typeface="Times New Roman"/>
                      </a:endParaRPr>
                    </a:p>
                  </a:txBody>
                  <a:tcPr marT="0" marB="0"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438" name="Google Shape;438;p59"/>
          <p:cNvPicPr preferRelativeResize="0"/>
          <p:nvPr/>
        </p:nvPicPr>
        <p:blipFill rotWithShape="1">
          <a:blip r:embed="rId3">
            <a:alphaModFix/>
          </a:blip>
          <a:srcRect b="5418" l="0" r="0" t="0"/>
          <a:stretch/>
        </p:blipFill>
        <p:spPr>
          <a:xfrm>
            <a:off x="6300060" y="1303331"/>
            <a:ext cx="5636721" cy="3865353"/>
          </a:xfrm>
          <a:prstGeom prst="rect">
            <a:avLst/>
          </a:prstGeom>
          <a:noFill/>
          <a:ln>
            <a:noFill/>
          </a:ln>
        </p:spPr>
      </p:pic>
      <p:sp>
        <p:nvSpPr>
          <p:cNvPr id="439" name="Google Shape;439;p59"/>
          <p:cNvSpPr/>
          <p:nvPr/>
        </p:nvSpPr>
        <p:spPr>
          <a:xfrm>
            <a:off x="6818244" y="5610559"/>
            <a:ext cx="4947583" cy="83099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solidFill>
                  <a:srgbClr val="000000"/>
                </a:solidFill>
                <a:latin typeface="BiauKai"/>
                <a:ea typeface="BiauKai"/>
                <a:cs typeface="BiauKai"/>
                <a:sym typeface="BiauKai"/>
              </a:rPr>
              <a:t>人工判讀整晚8小時的睡眠生理資料須約</a:t>
            </a:r>
            <a:r>
              <a:rPr b="1" lang="en-US" sz="2400">
                <a:solidFill>
                  <a:srgbClr val="000000"/>
                </a:solidFill>
                <a:latin typeface="BiauKai"/>
                <a:ea typeface="BiauKai"/>
                <a:cs typeface="BiauKai"/>
                <a:sym typeface="BiauKai"/>
              </a:rPr>
              <a:t>花費1小時</a:t>
            </a:r>
            <a:r>
              <a:rPr lang="en-US" sz="2400">
                <a:solidFill>
                  <a:srgbClr val="000000"/>
                </a:solidFill>
                <a:latin typeface="BiauKai"/>
                <a:ea typeface="BiauKai"/>
                <a:cs typeface="BiauKai"/>
                <a:sym typeface="BiauKai"/>
              </a:rPr>
              <a: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31"/>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2" name="Google Shape;1132;p131"/>
          <p:cNvSpPr/>
          <p:nvPr/>
        </p:nvSpPr>
        <p:spPr>
          <a:xfrm>
            <a:off x="182591" y="531683"/>
            <a:ext cx="5473929" cy="636647"/>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alibri"/>
                <a:ea typeface="Calibri"/>
                <a:cs typeface="Calibri"/>
                <a:sym typeface="Calibri"/>
              </a:rPr>
              <a:t> Our 1D-CNN model structure</a:t>
            </a:r>
            <a:endParaRPr sz="3200">
              <a:solidFill>
                <a:schemeClr val="dk1"/>
              </a:solidFill>
              <a:latin typeface="Calibri"/>
              <a:ea typeface="Calibri"/>
              <a:cs typeface="Calibri"/>
              <a:sym typeface="Calibri"/>
            </a:endParaRPr>
          </a:p>
        </p:txBody>
      </p:sp>
      <p:pic>
        <p:nvPicPr>
          <p:cNvPr id="1133" name="Google Shape;1133;p131"/>
          <p:cNvPicPr preferRelativeResize="0"/>
          <p:nvPr/>
        </p:nvPicPr>
        <p:blipFill rotWithShape="1">
          <a:blip r:embed="rId3">
            <a:alphaModFix/>
          </a:blip>
          <a:srcRect b="0" l="0" r="0" t="0"/>
          <a:stretch/>
        </p:blipFill>
        <p:spPr>
          <a:xfrm>
            <a:off x="85061" y="1932963"/>
            <a:ext cx="11978040" cy="36459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32"/>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9" name="Google Shape;1139;p132"/>
          <p:cNvSpPr/>
          <p:nvPr/>
        </p:nvSpPr>
        <p:spPr>
          <a:xfrm>
            <a:off x="975439" y="953683"/>
            <a:ext cx="995680" cy="419100"/>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1</a:t>
            </a:r>
            <a:endParaRPr sz="1800">
              <a:solidFill>
                <a:schemeClr val="lt1"/>
              </a:solidFill>
              <a:latin typeface="Calibri"/>
              <a:ea typeface="Calibri"/>
              <a:cs typeface="Calibri"/>
              <a:sym typeface="Calibri"/>
            </a:endParaRPr>
          </a:p>
        </p:txBody>
      </p:sp>
      <p:sp>
        <p:nvSpPr>
          <p:cNvPr id="1140" name="Google Shape;1140;p132"/>
          <p:cNvSpPr/>
          <p:nvPr/>
        </p:nvSpPr>
        <p:spPr>
          <a:xfrm>
            <a:off x="474029" y="1498870"/>
            <a:ext cx="1998500" cy="994948"/>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Raw 30s </a:t>
            </a:r>
            <a:r>
              <a:rPr lang="en-US" sz="1600" u="sng">
                <a:solidFill>
                  <a:schemeClr val="dk1"/>
                </a:solidFill>
                <a:latin typeface="Calibri"/>
                <a:ea typeface="Calibri"/>
                <a:cs typeface="Calibri"/>
                <a:sym typeface="Calibri"/>
              </a:rPr>
              <a:t>sleep EEG</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(7680 data points)</a:t>
            </a:r>
            <a:endParaRPr sz="1100">
              <a:solidFill>
                <a:schemeClr val="dk1"/>
              </a:solidFill>
              <a:latin typeface="BiauKai"/>
              <a:ea typeface="BiauKai"/>
              <a:cs typeface="BiauKai"/>
              <a:sym typeface="BiauKai"/>
            </a:endParaRPr>
          </a:p>
        </p:txBody>
      </p:sp>
      <p:pic>
        <p:nvPicPr>
          <p:cNvPr id="1141" name="Google Shape;1141;p132"/>
          <p:cNvPicPr preferRelativeResize="0"/>
          <p:nvPr/>
        </p:nvPicPr>
        <p:blipFill rotWithShape="1">
          <a:blip r:embed="rId3">
            <a:alphaModFix/>
          </a:blip>
          <a:srcRect b="0" l="0" r="0" t="0"/>
          <a:stretch/>
        </p:blipFill>
        <p:spPr>
          <a:xfrm>
            <a:off x="69975" y="2619905"/>
            <a:ext cx="3246641" cy="2200979"/>
          </a:xfrm>
          <a:prstGeom prst="rect">
            <a:avLst/>
          </a:prstGeom>
          <a:noFill/>
          <a:ln>
            <a:noFill/>
          </a:ln>
        </p:spPr>
      </p:pic>
      <p:cxnSp>
        <p:nvCxnSpPr>
          <p:cNvPr id="1142" name="Google Shape;1142;p132"/>
          <p:cNvCxnSpPr>
            <a:stCxn id="1140" idx="3"/>
            <a:endCxn id="1143" idx="1"/>
          </p:cNvCxnSpPr>
          <p:nvPr/>
        </p:nvCxnSpPr>
        <p:spPr>
          <a:xfrm>
            <a:off x="2472529" y="1996344"/>
            <a:ext cx="1024500" cy="0"/>
          </a:xfrm>
          <a:prstGeom prst="straightConnector1">
            <a:avLst/>
          </a:prstGeom>
          <a:noFill/>
          <a:ln cap="flat" cmpd="sng" w="25400">
            <a:solidFill>
              <a:schemeClr val="dk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144" name="Google Shape;1144;p132"/>
          <p:cNvSpPr/>
          <p:nvPr/>
        </p:nvSpPr>
        <p:spPr>
          <a:xfrm>
            <a:off x="4001963" y="961935"/>
            <a:ext cx="995680" cy="419100"/>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2</a:t>
            </a:r>
            <a:endParaRPr sz="1800">
              <a:solidFill>
                <a:schemeClr val="lt1"/>
              </a:solidFill>
              <a:latin typeface="Calibri"/>
              <a:ea typeface="Calibri"/>
              <a:cs typeface="Calibri"/>
              <a:sym typeface="Calibri"/>
            </a:endParaRPr>
          </a:p>
        </p:txBody>
      </p:sp>
      <p:sp>
        <p:nvSpPr>
          <p:cNvPr id="1143" name="Google Shape;1143;p132"/>
          <p:cNvSpPr/>
          <p:nvPr/>
        </p:nvSpPr>
        <p:spPr>
          <a:xfrm>
            <a:off x="3496943" y="1498870"/>
            <a:ext cx="2005720" cy="994947"/>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Our 1D-CNN  model</a:t>
            </a:r>
            <a:endParaRPr sz="1100">
              <a:solidFill>
                <a:schemeClr val="dk1"/>
              </a:solidFill>
              <a:latin typeface="BiauKai"/>
              <a:ea typeface="BiauKai"/>
              <a:cs typeface="BiauKai"/>
              <a:sym typeface="BiauKai"/>
            </a:endParaRPr>
          </a:p>
        </p:txBody>
      </p:sp>
      <p:sp>
        <p:nvSpPr>
          <p:cNvPr id="1145" name="Google Shape;1145;p132"/>
          <p:cNvSpPr/>
          <p:nvPr/>
        </p:nvSpPr>
        <p:spPr>
          <a:xfrm>
            <a:off x="6794361" y="608924"/>
            <a:ext cx="995680" cy="419100"/>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3</a:t>
            </a:r>
            <a:endParaRPr sz="1800">
              <a:solidFill>
                <a:schemeClr val="lt1"/>
              </a:solidFill>
              <a:latin typeface="Calibri"/>
              <a:ea typeface="Calibri"/>
              <a:cs typeface="Calibri"/>
              <a:sym typeface="Calibri"/>
            </a:endParaRPr>
          </a:p>
        </p:txBody>
      </p:sp>
      <p:sp>
        <p:nvSpPr>
          <p:cNvPr id="1146" name="Google Shape;1146;p132"/>
          <p:cNvSpPr/>
          <p:nvPr/>
        </p:nvSpPr>
        <p:spPr>
          <a:xfrm>
            <a:off x="10209663" y="892799"/>
            <a:ext cx="995680" cy="419100"/>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Step 4</a:t>
            </a:r>
            <a:endParaRPr sz="1800">
              <a:solidFill>
                <a:schemeClr val="lt1"/>
              </a:solidFill>
              <a:latin typeface="Calibri"/>
              <a:ea typeface="Calibri"/>
              <a:cs typeface="Calibri"/>
              <a:sym typeface="Calibri"/>
            </a:endParaRPr>
          </a:p>
        </p:txBody>
      </p:sp>
      <p:pic>
        <p:nvPicPr>
          <p:cNvPr id="1147" name="Google Shape;1147;p132"/>
          <p:cNvPicPr preferRelativeResize="0"/>
          <p:nvPr/>
        </p:nvPicPr>
        <p:blipFill rotWithShape="1">
          <a:blip r:embed="rId4">
            <a:alphaModFix/>
          </a:blip>
          <a:srcRect b="0" l="0" r="55877" t="0"/>
          <a:stretch/>
        </p:blipFill>
        <p:spPr>
          <a:xfrm rot="10800000">
            <a:off x="3524131" y="2590555"/>
            <a:ext cx="1980003" cy="3580762"/>
          </a:xfrm>
          <a:prstGeom prst="rect">
            <a:avLst/>
          </a:prstGeom>
          <a:noFill/>
          <a:ln>
            <a:noFill/>
          </a:ln>
        </p:spPr>
      </p:pic>
      <p:cxnSp>
        <p:nvCxnSpPr>
          <p:cNvPr id="1148" name="Google Shape;1148;p132"/>
          <p:cNvCxnSpPr>
            <a:stCxn id="1143" idx="3"/>
            <a:endCxn id="1149" idx="1"/>
          </p:cNvCxnSpPr>
          <p:nvPr/>
        </p:nvCxnSpPr>
        <p:spPr>
          <a:xfrm>
            <a:off x="5502663" y="1996344"/>
            <a:ext cx="791700" cy="0"/>
          </a:xfrm>
          <a:prstGeom prst="straightConnector1">
            <a:avLst/>
          </a:prstGeom>
          <a:noFill/>
          <a:ln cap="flat" cmpd="sng" w="25400">
            <a:solidFill>
              <a:schemeClr val="dk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149" name="Google Shape;1149;p132"/>
          <p:cNvSpPr/>
          <p:nvPr/>
        </p:nvSpPr>
        <p:spPr>
          <a:xfrm>
            <a:off x="6294466" y="1113186"/>
            <a:ext cx="2005720" cy="1766316"/>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random select the training and testing sets/</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 repeat 10 times</a:t>
            </a:r>
            <a:endParaRPr sz="1100">
              <a:solidFill>
                <a:schemeClr val="dk1"/>
              </a:solidFill>
              <a:latin typeface="BiauKai"/>
              <a:ea typeface="BiauKai"/>
              <a:cs typeface="BiauKai"/>
              <a:sym typeface="BiauKa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training and testing</a:t>
            </a:r>
            <a:endParaRPr sz="1100">
              <a:solidFill>
                <a:schemeClr val="dk1"/>
              </a:solidFill>
              <a:latin typeface="BiauKai"/>
              <a:ea typeface="BiauKai"/>
              <a:cs typeface="BiauKai"/>
              <a:sym typeface="BiauKai"/>
            </a:endParaRPr>
          </a:p>
        </p:txBody>
      </p:sp>
      <p:sp>
        <p:nvSpPr>
          <p:cNvPr id="1150" name="Google Shape;1150;p132"/>
          <p:cNvSpPr/>
          <p:nvPr/>
        </p:nvSpPr>
        <p:spPr>
          <a:xfrm>
            <a:off x="6421509" y="4354886"/>
            <a:ext cx="1878677" cy="532015"/>
          </a:xfrm>
          <a:prstGeom prst="curvedUpArrow">
            <a:avLst>
              <a:gd fmla="val 25000" name="adj1"/>
              <a:gd fmla="val 50000" name="adj2"/>
              <a:gd fmla="val 25000" name="adj3"/>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132"/>
          <p:cNvSpPr/>
          <p:nvPr/>
        </p:nvSpPr>
        <p:spPr>
          <a:xfrm rot="10800000">
            <a:off x="6362395" y="3132019"/>
            <a:ext cx="1878677" cy="532015"/>
          </a:xfrm>
          <a:prstGeom prst="curvedUpArrow">
            <a:avLst>
              <a:gd fmla="val 25000" name="adj1"/>
              <a:gd fmla="val 50000" name="adj2"/>
              <a:gd fmla="val 25000" name="adj3"/>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132"/>
          <p:cNvSpPr/>
          <p:nvPr/>
        </p:nvSpPr>
        <p:spPr>
          <a:xfrm>
            <a:off x="6037022" y="3781339"/>
            <a:ext cx="9060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training</a:t>
            </a:r>
            <a:endParaRPr sz="1800">
              <a:solidFill>
                <a:schemeClr val="dk1"/>
              </a:solidFill>
              <a:latin typeface="Calibri"/>
              <a:ea typeface="Calibri"/>
              <a:cs typeface="Calibri"/>
              <a:sym typeface="Calibri"/>
            </a:endParaRPr>
          </a:p>
        </p:txBody>
      </p:sp>
      <p:sp>
        <p:nvSpPr>
          <p:cNvPr id="1153" name="Google Shape;1153;p132"/>
          <p:cNvSpPr/>
          <p:nvPr/>
        </p:nvSpPr>
        <p:spPr>
          <a:xfrm>
            <a:off x="7829869" y="3781339"/>
            <a:ext cx="8224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testing</a:t>
            </a:r>
            <a:endParaRPr sz="1800">
              <a:solidFill>
                <a:schemeClr val="dk1"/>
              </a:solidFill>
              <a:latin typeface="Calibri"/>
              <a:ea typeface="Calibri"/>
              <a:cs typeface="Calibri"/>
              <a:sym typeface="Calibri"/>
            </a:endParaRPr>
          </a:p>
        </p:txBody>
      </p:sp>
      <p:sp>
        <p:nvSpPr>
          <p:cNvPr id="1154" name="Google Shape;1154;p132"/>
          <p:cNvSpPr/>
          <p:nvPr/>
        </p:nvSpPr>
        <p:spPr>
          <a:xfrm>
            <a:off x="6806244" y="3412007"/>
            <a:ext cx="99097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10 times</a:t>
            </a:r>
            <a:endParaRPr sz="1100">
              <a:solidFill>
                <a:schemeClr val="dk1"/>
              </a:solidFill>
              <a:latin typeface="BiauKai"/>
              <a:ea typeface="BiauKai"/>
              <a:cs typeface="BiauKai"/>
              <a:sym typeface="BiauKai"/>
            </a:endParaRPr>
          </a:p>
        </p:txBody>
      </p:sp>
      <p:cxnSp>
        <p:nvCxnSpPr>
          <p:cNvPr id="1155" name="Google Shape;1155;p132"/>
          <p:cNvCxnSpPr>
            <a:stCxn id="1149" idx="3"/>
            <a:endCxn id="1156" idx="1"/>
          </p:cNvCxnSpPr>
          <p:nvPr/>
        </p:nvCxnSpPr>
        <p:spPr>
          <a:xfrm>
            <a:off x="8300186" y="1996344"/>
            <a:ext cx="1087200" cy="0"/>
          </a:xfrm>
          <a:prstGeom prst="straightConnector1">
            <a:avLst/>
          </a:prstGeom>
          <a:noFill/>
          <a:ln cap="flat" cmpd="sng" w="25400">
            <a:solidFill>
              <a:schemeClr val="dk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156" name="Google Shape;1156;p132"/>
          <p:cNvSpPr/>
          <p:nvPr/>
        </p:nvSpPr>
        <p:spPr>
          <a:xfrm>
            <a:off x="9387433" y="1471721"/>
            <a:ext cx="2640140" cy="1049244"/>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Averaged overall agreement is </a:t>
            </a:r>
            <a:r>
              <a:rPr b="1" lang="en-US" sz="1800" u="sng">
                <a:solidFill>
                  <a:schemeClr val="dk1"/>
                </a:solidFill>
                <a:latin typeface="Calibri"/>
                <a:ea typeface="Calibri"/>
                <a:cs typeface="Calibri"/>
                <a:sym typeface="Calibri"/>
              </a:rPr>
              <a:t>86.2%</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(std= 0.49%)</a:t>
            </a:r>
            <a:endParaRPr sz="1800">
              <a:solidFill>
                <a:schemeClr val="dk1"/>
              </a:solidFill>
              <a:latin typeface="Calibri"/>
              <a:ea typeface="Calibri"/>
              <a:cs typeface="Calibri"/>
              <a:sym typeface="Calibri"/>
            </a:endParaRPr>
          </a:p>
        </p:txBody>
      </p:sp>
      <p:pic>
        <p:nvPicPr>
          <p:cNvPr id="1157" name="Google Shape;1157;p132"/>
          <p:cNvPicPr preferRelativeResize="0"/>
          <p:nvPr/>
        </p:nvPicPr>
        <p:blipFill rotWithShape="1">
          <a:blip r:embed="rId5">
            <a:alphaModFix/>
          </a:blip>
          <a:srcRect b="0" l="0" r="0" t="0"/>
          <a:stretch/>
        </p:blipFill>
        <p:spPr>
          <a:xfrm>
            <a:off x="8806512" y="2590161"/>
            <a:ext cx="3298106" cy="3529448"/>
          </a:xfrm>
          <a:prstGeom prst="rect">
            <a:avLst/>
          </a:prstGeom>
          <a:noFill/>
          <a:ln>
            <a:noFill/>
          </a:ln>
        </p:spPr>
      </p:pic>
      <p:sp>
        <p:nvSpPr>
          <p:cNvPr id="1158" name="Google Shape;1158;p132"/>
          <p:cNvSpPr/>
          <p:nvPr/>
        </p:nvSpPr>
        <p:spPr>
          <a:xfrm>
            <a:off x="11543720" y="4963755"/>
            <a:ext cx="524672" cy="594025"/>
          </a:xfrm>
          <a:prstGeom prst="ellipse">
            <a:avLst/>
          </a:prstGeom>
          <a:noFill/>
          <a:ln cap="flat" cmpd="sng" w="158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33"/>
          <p:cNvSpPr txBox="1"/>
          <p:nvPr>
            <p:ph type="title"/>
          </p:nvPr>
        </p:nvSpPr>
        <p:spPr>
          <a:xfrm>
            <a:off x="517359" y="758952"/>
            <a:ext cx="11273588" cy="356616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rPr lang="en-US">
                <a:latin typeface="Microsoft JhengHei"/>
                <a:ea typeface="Microsoft JhengHei"/>
                <a:cs typeface="Microsoft JhengHei"/>
                <a:sym typeface="Microsoft JhengHei"/>
              </a:rPr>
              <a:t>2D CNN based method</a:t>
            </a:r>
            <a:endParaRPr>
              <a:latin typeface="Microsoft JhengHei"/>
              <a:ea typeface="Microsoft JhengHei"/>
              <a:cs typeface="Microsoft JhengHei"/>
              <a:sym typeface="Microsoft JhengHei"/>
            </a:endParaRPr>
          </a:p>
        </p:txBody>
      </p:sp>
      <p:sp>
        <p:nvSpPr>
          <p:cNvPr id="1164" name="Google Shape;1164;p133"/>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t/>
            </a:r>
            <a:endParaRPr/>
          </a:p>
        </p:txBody>
      </p:sp>
      <p:sp>
        <p:nvSpPr>
          <p:cNvPr id="1165" name="Google Shape;1165;p133"/>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134"/>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71" name="Google Shape;1171;p134"/>
          <p:cNvPicPr preferRelativeResize="0"/>
          <p:nvPr/>
        </p:nvPicPr>
        <p:blipFill rotWithShape="1">
          <a:blip r:embed="rId3">
            <a:alphaModFix/>
          </a:blip>
          <a:srcRect b="20341" l="0" r="0" t="0"/>
          <a:stretch/>
        </p:blipFill>
        <p:spPr>
          <a:xfrm>
            <a:off x="128691" y="3282528"/>
            <a:ext cx="11983499" cy="2997958"/>
          </a:xfrm>
          <a:prstGeom prst="rect">
            <a:avLst/>
          </a:prstGeom>
          <a:noFill/>
          <a:ln>
            <a:noFill/>
          </a:ln>
        </p:spPr>
      </p:pic>
      <p:sp>
        <p:nvSpPr>
          <p:cNvPr id="1172" name="Google Shape;1172;p134"/>
          <p:cNvSpPr/>
          <p:nvPr/>
        </p:nvSpPr>
        <p:spPr>
          <a:xfrm>
            <a:off x="128691" y="745286"/>
            <a:ext cx="7018524"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chemeClr val="dk1"/>
                </a:solidFill>
                <a:latin typeface="Times New Roman"/>
                <a:ea typeface="Times New Roman"/>
                <a:cs typeface="Times New Roman"/>
                <a:sym typeface="Times New Roman"/>
              </a:rPr>
              <a:t>遷移學習 Transfer Learning</a:t>
            </a:r>
            <a:endParaRPr b="1" sz="4400">
              <a:solidFill>
                <a:schemeClr val="dk1"/>
              </a:solidFill>
              <a:latin typeface="Times New Roman"/>
              <a:ea typeface="Times New Roman"/>
              <a:cs typeface="Times New Roman"/>
              <a:sym typeface="Times New Roman"/>
            </a:endParaRPr>
          </a:p>
        </p:txBody>
      </p:sp>
      <p:pic>
        <p:nvPicPr>
          <p:cNvPr id="1173" name="Google Shape;1173;p134"/>
          <p:cNvPicPr preferRelativeResize="0"/>
          <p:nvPr/>
        </p:nvPicPr>
        <p:blipFill rotWithShape="1">
          <a:blip r:embed="rId4">
            <a:alphaModFix/>
          </a:blip>
          <a:srcRect b="1727" l="49035" r="3543" t="18421"/>
          <a:stretch/>
        </p:blipFill>
        <p:spPr>
          <a:xfrm>
            <a:off x="8361947" y="170067"/>
            <a:ext cx="3377264" cy="297619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35"/>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79" name="Google Shape;1179;p135"/>
          <p:cNvPicPr preferRelativeResize="0"/>
          <p:nvPr/>
        </p:nvPicPr>
        <p:blipFill rotWithShape="1">
          <a:blip r:embed="rId3">
            <a:alphaModFix/>
          </a:blip>
          <a:srcRect b="0" l="52354" r="0" t="0"/>
          <a:stretch/>
        </p:blipFill>
        <p:spPr>
          <a:xfrm>
            <a:off x="7508631" y="111836"/>
            <a:ext cx="4343400" cy="6120163"/>
          </a:xfrm>
          <a:prstGeom prst="rect">
            <a:avLst/>
          </a:prstGeom>
          <a:noFill/>
          <a:ln>
            <a:noFill/>
          </a:ln>
        </p:spPr>
      </p:pic>
      <p:sp>
        <p:nvSpPr>
          <p:cNvPr id="1180" name="Google Shape;1180;p135"/>
          <p:cNvSpPr/>
          <p:nvPr/>
        </p:nvSpPr>
        <p:spPr>
          <a:xfrm>
            <a:off x="576882" y="1759691"/>
            <a:ext cx="6482862" cy="4524315"/>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GoogleNet的秘密武器: Inception Module.</a:t>
            </a:r>
            <a:endParaRPr sz="24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最直接提高神經網路性能的方法是增加網路的</a:t>
            </a:r>
            <a:r>
              <a:rPr lang="en-US" sz="2400" u="sng">
                <a:solidFill>
                  <a:schemeClr val="dk1"/>
                </a:solidFill>
                <a:latin typeface="Times New Roman"/>
                <a:ea typeface="Times New Roman"/>
                <a:cs typeface="Times New Roman"/>
                <a:sym typeface="Times New Roman"/>
              </a:rPr>
              <a:t>深度和寬度</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133350" lvl="0" marL="28575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但隨著網路深度和寬度的增加，</a:t>
            </a:r>
            <a:r>
              <a:rPr lang="en-US" sz="2400" u="sng">
                <a:solidFill>
                  <a:schemeClr val="dk1"/>
                </a:solidFill>
                <a:latin typeface="Times New Roman"/>
                <a:ea typeface="Times New Roman"/>
                <a:cs typeface="Times New Roman"/>
                <a:sym typeface="Times New Roman"/>
              </a:rPr>
              <a:t>參數與運算量會劇烈的增加</a:t>
            </a:r>
            <a:r>
              <a:rPr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133350" lvl="0" marL="28575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是否存在一種方法既能增加網路深度和寬度又不至於讓參數增加太多。</a:t>
            </a:r>
            <a:endParaRPr sz="2400">
              <a:solidFill>
                <a:schemeClr val="dk1"/>
              </a:solidFill>
              <a:latin typeface="Times New Roman"/>
              <a:ea typeface="Times New Roman"/>
              <a:cs typeface="Times New Roman"/>
              <a:sym typeface="Times New Roman"/>
            </a:endParaRPr>
          </a:p>
          <a:p>
            <a:pPr indent="-133350" lvl="0" marL="285750" marR="0" rtl="0" algn="just">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答案是: Inception Module!</a:t>
            </a:r>
            <a:endParaRPr sz="2400">
              <a:solidFill>
                <a:schemeClr val="dk1"/>
              </a:solidFill>
              <a:latin typeface="Times New Roman"/>
              <a:ea typeface="Times New Roman"/>
              <a:cs typeface="Times New Roman"/>
              <a:sym typeface="Times New Roman"/>
            </a:endParaRPr>
          </a:p>
        </p:txBody>
      </p:sp>
      <p:sp>
        <p:nvSpPr>
          <p:cNvPr id="1181" name="Google Shape;1181;p135"/>
          <p:cNvSpPr/>
          <p:nvPr/>
        </p:nvSpPr>
        <p:spPr>
          <a:xfrm>
            <a:off x="1210408" y="246157"/>
            <a:ext cx="4653133"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Times New Roman"/>
                <a:ea typeface="Times New Roman"/>
                <a:cs typeface="Times New Roman"/>
                <a:sym typeface="Times New Roman"/>
              </a:rPr>
              <a:t>GoogleNet</a:t>
            </a:r>
            <a:endParaRPr sz="8000">
              <a:solidFill>
                <a:schemeClr val="dk1"/>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36"/>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87" name="Google Shape;1187;p136"/>
          <p:cNvPicPr preferRelativeResize="0"/>
          <p:nvPr/>
        </p:nvPicPr>
        <p:blipFill rotWithShape="1">
          <a:blip r:embed="rId3">
            <a:alphaModFix/>
          </a:blip>
          <a:srcRect b="0" l="0" r="0" t="0"/>
          <a:stretch/>
        </p:blipFill>
        <p:spPr>
          <a:xfrm>
            <a:off x="81295" y="1003486"/>
            <a:ext cx="12133386" cy="2921000"/>
          </a:xfrm>
          <a:prstGeom prst="rect">
            <a:avLst/>
          </a:prstGeom>
          <a:noFill/>
          <a:ln>
            <a:noFill/>
          </a:ln>
        </p:spPr>
      </p:pic>
      <p:pic>
        <p:nvPicPr>
          <p:cNvPr id="1188" name="Google Shape;1188;p136"/>
          <p:cNvPicPr preferRelativeResize="0"/>
          <p:nvPr/>
        </p:nvPicPr>
        <p:blipFill rotWithShape="1">
          <a:blip r:embed="rId4">
            <a:alphaModFix/>
          </a:blip>
          <a:srcRect b="0" l="0" r="3003" t="0"/>
          <a:stretch/>
        </p:blipFill>
        <p:spPr>
          <a:xfrm rot="-5400000">
            <a:off x="4643149" y="3211767"/>
            <a:ext cx="2689547" cy="4326693"/>
          </a:xfrm>
          <a:prstGeom prst="rect">
            <a:avLst/>
          </a:prstGeom>
          <a:noFill/>
          <a:ln>
            <a:noFill/>
          </a:ln>
        </p:spPr>
      </p:pic>
      <p:cxnSp>
        <p:nvCxnSpPr>
          <p:cNvPr id="1189" name="Google Shape;1189;p136"/>
          <p:cNvCxnSpPr/>
          <p:nvPr/>
        </p:nvCxnSpPr>
        <p:spPr>
          <a:xfrm>
            <a:off x="3264010" y="3582062"/>
            <a:ext cx="465152" cy="495541"/>
          </a:xfrm>
          <a:prstGeom prst="straightConnector1">
            <a:avLst/>
          </a:prstGeom>
          <a:noFill/>
          <a:ln cap="flat" cmpd="sng" w="76200">
            <a:solidFill>
              <a:srgbClr val="FF0000"/>
            </a:solidFill>
            <a:prstDash val="solid"/>
            <a:round/>
            <a:headEnd len="sm" w="sm" type="none"/>
            <a:tailEnd len="med" w="med" type="triangle"/>
          </a:ln>
        </p:spPr>
      </p:cxnSp>
      <p:pic>
        <p:nvPicPr>
          <p:cNvPr id="1190" name="Google Shape;1190;p136"/>
          <p:cNvPicPr preferRelativeResize="0"/>
          <p:nvPr/>
        </p:nvPicPr>
        <p:blipFill rotWithShape="1">
          <a:blip r:embed="rId5">
            <a:alphaModFix/>
          </a:blip>
          <a:srcRect b="0" l="0" r="0" t="0"/>
          <a:stretch/>
        </p:blipFill>
        <p:spPr>
          <a:xfrm>
            <a:off x="81295" y="44122"/>
            <a:ext cx="4116194" cy="146937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37"/>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96" name="Google Shape;1196;p137"/>
          <p:cNvPicPr preferRelativeResize="0"/>
          <p:nvPr/>
        </p:nvPicPr>
        <p:blipFill rotWithShape="1">
          <a:blip r:embed="rId3">
            <a:alphaModFix/>
          </a:blip>
          <a:srcRect b="0" l="0" r="0" t="0"/>
          <a:stretch/>
        </p:blipFill>
        <p:spPr>
          <a:xfrm>
            <a:off x="377618" y="250745"/>
            <a:ext cx="11678770" cy="5750909"/>
          </a:xfrm>
          <a:prstGeom prst="rect">
            <a:avLst/>
          </a:prstGeom>
          <a:noFill/>
          <a:ln>
            <a:noFill/>
          </a:ln>
        </p:spPr>
      </p:pic>
      <p:cxnSp>
        <p:nvCxnSpPr>
          <p:cNvPr id="1197" name="Google Shape;1197;p137"/>
          <p:cNvCxnSpPr/>
          <p:nvPr/>
        </p:nvCxnSpPr>
        <p:spPr>
          <a:xfrm>
            <a:off x="7265324" y="3699164"/>
            <a:ext cx="2219498" cy="0"/>
          </a:xfrm>
          <a:prstGeom prst="straightConnector1">
            <a:avLst/>
          </a:prstGeom>
          <a:noFill/>
          <a:ln cap="flat" cmpd="sng" w="57150">
            <a:solidFill>
              <a:srgbClr val="FF0000"/>
            </a:solidFill>
            <a:prstDash val="solid"/>
            <a:round/>
            <a:headEnd len="sm" w="sm" type="none"/>
            <a:tailEnd len="sm" w="sm"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38"/>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03" name="Google Shape;1203;p138"/>
          <p:cNvPicPr preferRelativeResize="0"/>
          <p:nvPr/>
        </p:nvPicPr>
        <p:blipFill rotWithShape="1">
          <a:blip r:embed="rId3">
            <a:alphaModFix/>
          </a:blip>
          <a:srcRect b="0" l="0" r="0" t="0"/>
          <a:stretch/>
        </p:blipFill>
        <p:spPr>
          <a:xfrm>
            <a:off x="441166" y="349774"/>
            <a:ext cx="11392890" cy="5628995"/>
          </a:xfrm>
          <a:prstGeom prst="rect">
            <a:avLst/>
          </a:prstGeom>
          <a:noFill/>
          <a:ln>
            <a:noFill/>
          </a:ln>
        </p:spPr>
      </p:pic>
      <p:cxnSp>
        <p:nvCxnSpPr>
          <p:cNvPr id="1204" name="Google Shape;1204;p138"/>
          <p:cNvCxnSpPr/>
          <p:nvPr/>
        </p:nvCxnSpPr>
        <p:spPr>
          <a:xfrm>
            <a:off x="6733309" y="4430684"/>
            <a:ext cx="2219498" cy="0"/>
          </a:xfrm>
          <a:prstGeom prst="straightConnector1">
            <a:avLst/>
          </a:prstGeom>
          <a:noFill/>
          <a:ln cap="flat" cmpd="sng" w="57150">
            <a:solidFill>
              <a:srgbClr val="FF0000"/>
            </a:solidFill>
            <a:prstDash val="solid"/>
            <a:round/>
            <a:headEnd len="sm" w="sm" type="none"/>
            <a:tailEnd len="sm" w="sm"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139"/>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10" name="Google Shape;1210;p139"/>
          <p:cNvPicPr preferRelativeResize="0"/>
          <p:nvPr/>
        </p:nvPicPr>
        <p:blipFill rotWithShape="1">
          <a:blip r:embed="rId3">
            <a:alphaModFix/>
          </a:blip>
          <a:srcRect b="0" l="0" r="0" t="17586"/>
          <a:stretch/>
        </p:blipFill>
        <p:spPr>
          <a:xfrm>
            <a:off x="344310" y="807057"/>
            <a:ext cx="11439949" cy="4199283"/>
          </a:xfrm>
          <a:prstGeom prst="rect">
            <a:avLst/>
          </a:prstGeom>
          <a:noFill/>
          <a:ln>
            <a:noFill/>
          </a:ln>
        </p:spPr>
      </p:pic>
      <p:sp>
        <p:nvSpPr>
          <p:cNvPr id="1211" name="Google Shape;1211;p139"/>
          <p:cNvSpPr/>
          <p:nvPr/>
        </p:nvSpPr>
        <p:spPr>
          <a:xfrm>
            <a:off x="5805898" y="1803863"/>
            <a:ext cx="324197" cy="1537854"/>
          </a:xfrm>
          <a:prstGeom prst="rightArrow">
            <a:avLst>
              <a:gd fmla="val 50000" name="adj1"/>
              <a:gd fmla="val 50000" name="adj2"/>
            </a:avLst>
          </a:pr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12" name="Google Shape;1212;p139"/>
          <p:cNvPicPr preferRelativeResize="0"/>
          <p:nvPr/>
        </p:nvPicPr>
        <p:blipFill rotWithShape="1">
          <a:blip r:embed="rId4">
            <a:alphaModFix/>
          </a:blip>
          <a:srcRect b="0" l="0" r="0" t="12691"/>
          <a:stretch/>
        </p:blipFill>
        <p:spPr>
          <a:xfrm>
            <a:off x="1743337" y="4971783"/>
            <a:ext cx="2806844" cy="510083"/>
          </a:xfrm>
          <a:prstGeom prst="rect">
            <a:avLst/>
          </a:prstGeom>
          <a:noFill/>
          <a:ln>
            <a:noFill/>
          </a:ln>
        </p:spPr>
      </p:pic>
      <p:pic>
        <p:nvPicPr>
          <p:cNvPr id="1213" name="Google Shape;1213;p139"/>
          <p:cNvPicPr preferRelativeResize="0"/>
          <p:nvPr/>
        </p:nvPicPr>
        <p:blipFill rotWithShape="1">
          <a:blip r:embed="rId5">
            <a:alphaModFix/>
          </a:blip>
          <a:srcRect b="0" l="0" r="0" t="0"/>
          <a:stretch/>
        </p:blipFill>
        <p:spPr>
          <a:xfrm>
            <a:off x="7950464" y="4948439"/>
            <a:ext cx="2736991" cy="53342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140"/>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9" name="Google Shape;1219;p140"/>
          <p:cNvSpPr/>
          <p:nvPr/>
        </p:nvSpPr>
        <p:spPr>
          <a:xfrm>
            <a:off x="520167" y="5507320"/>
            <a:ext cx="1147689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3"/>
              </a:rPr>
              <a:t>https://www.mathworks.com/matlabcentral/fileexchange/64456-deep-learning-toolbox-model-for-googlenet-network?s_tid=prof_contriblnk</a:t>
            </a:r>
            <a:endParaRPr sz="1800">
              <a:solidFill>
                <a:schemeClr val="dk1"/>
              </a:solidFill>
              <a:latin typeface="Calibri"/>
              <a:ea typeface="Calibri"/>
              <a:cs typeface="Calibri"/>
              <a:sym typeface="Calibri"/>
            </a:endParaRPr>
          </a:p>
        </p:txBody>
      </p:sp>
      <p:pic>
        <p:nvPicPr>
          <p:cNvPr id="1220" name="Google Shape;1220;p140"/>
          <p:cNvPicPr preferRelativeResize="0"/>
          <p:nvPr/>
        </p:nvPicPr>
        <p:blipFill rotWithShape="1">
          <a:blip r:embed="rId4">
            <a:alphaModFix/>
          </a:blip>
          <a:srcRect b="0" l="0" r="0" t="0"/>
          <a:stretch/>
        </p:blipFill>
        <p:spPr>
          <a:xfrm>
            <a:off x="71562" y="113628"/>
            <a:ext cx="11864074" cy="45131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0"/>
          <p:cNvSpPr txBox="1"/>
          <p:nvPr>
            <p:ph type="title"/>
          </p:nvPr>
        </p:nvSpPr>
        <p:spPr>
          <a:xfrm>
            <a:off x="608805" y="-61914"/>
            <a:ext cx="7772400" cy="1143000"/>
          </a:xfrm>
          <a:prstGeom prst="rect">
            <a:avLst/>
          </a:prstGeom>
          <a:noFill/>
          <a:ln>
            <a:noFill/>
          </a:ln>
        </p:spPr>
        <p:txBody>
          <a:bodyPr anchorCtr="0" anchor="b" bIns="91425" lIns="91425" spcFirstLastPara="1" rIns="91425" wrap="square" tIns="45700">
            <a:noAutofit/>
          </a:bodyPr>
          <a:lstStyle/>
          <a:p>
            <a:pPr indent="0" lvl="0" marL="0" rtl="0" algn="l">
              <a:spcBef>
                <a:spcPts val="0"/>
              </a:spcBef>
              <a:spcAft>
                <a:spcPts val="0"/>
              </a:spcAft>
              <a:buClr>
                <a:schemeClr val="dk2"/>
              </a:buClr>
              <a:buSzPts val="4000"/>
              <a:buFont typeface="Times New Roman"/>
              <a:buNone/>
            </a:pPr>
            <a:r>
              <a:rPr lang="en-US">
                <a:latin typeface="Times New Roman"/>
                <a:ea typeface="Times New Roman"/>
                <a:cs typeface="Times New Roman"/>
                <a:sym typeface="Times New Roman"/>
              </a:rPr>
              <a:t>How big of the problem?</a:t>
            </a:r>
            <a:endParaRPr>
              <a:latin typeface="Times New Roman"/>
              <a:ea typeface="Times New Roman"/>
              <a:cs typeface="Times New Roman"/>
              <a:sym typeface="Times New Roman"/>
            </a:endParaRPr>
          </a:p>
        </p:txBody>
      </p:sp>
      <p:pic>
        <p:nvPicPr>
          <p:cNvPr id="445" name="Google Shape;445;p60"/>
          <p:cNvPicPr preferRelativeResize="0"/>
          <p:nvPr/>
        </p:nvPicPr>
        <p:blipFill rotWithShape="1">
          <a:blip r:embed="rId3">
            <a:alphaModFix/>
          </a:blip>
          <a:srcRect b="30878" l="19697" r="51086" t="48919"/>
          <a:stretch/>
        </p:blipFill>
        <p:spPr>
          <a:xfrm>
            <a:off x="6334954" y="1676995"/>
            <a:ext cx="3918328" cy="1524000"/>
          </a:xfrm>
          <a:prstGeom prst="rect">
            <a:avLst/>
          </a:prstGeom>
          <a:noFill/>
          <a:ln>
            <a:noFill/>
          </a:ln>
        </p:spPr>
      </p:pic>
      <p:pic>
        <p:nvPicPr>
          <p:cNvPr id="446" name="Google Shape;446;p60"/>
          <p:cNvPicPr preferRelativeResize="0"/>
          <p:nvPr/>
        </p:nvPicPr>
        <p:blipFill rotWithShape="1">
          <a:blip r:embed="rId4">
            <a:alphaModFix/>
          </a:blip>
          <a:srcRect b="25198" l="19284" r="51306" t="52984"/>
          <a:stretch/>
        </p:blipFill>
        <p:spPr>
          <a:xfrm>
            <a:off x="6310056" y="3364707"/>
            <a:ext cx="3948951" cy="1647825"/>
          </a:xfrm>
          <a:prstGeom prst="rect">
            <a:avLst/>
          </a:prstGeom>
          <a:noFill/>
          <a:ln>
            <a:noFill/>
          </a:ln>
        </p:spPr>
      </p:pic>
      <p:pic>
        <p:nvPicPr>
          <p:cNvPr id="447" name="Google Shape;447;p60"/>
          <p:cNvPicPr preferRelativeResize="0"/>
          <p:nvPr/>
        </p:nvPicPr>
        <p:blipFill rotWithShape="1">
          <a:blip r:embed="rId5">
            <a:alphaModFix/>
          </a:blip>
          <a:srcRect b="55911" l="19199" r="49764" t="22755"/>
          <a:stretch/>
        </p:blipFill>
        <p:spPr>
          <a:xfrm>
            <a:off x="6285219" y="5133975"/>
            <a:ext cx="3892296" cy="1504950"/>
          </a:xfrm>
          <a:prstGeom prst="rect">
            <a:avLst/>
          </a:prstGeom>
          <a:noFill/>
          <a:ln>
            <a:noFill/>
          </a:ln>
        </p:spPr>
      </p:pic>
      <p:sp>
        <p:nvSpPr>
          <p:cNvPr id="448" name="Google Shape;448;p60"/>
          <p:cNvSpPr txBox="1"/>
          <p:nvPr>
            <p:ph idx="1" type="body"/>
          </p:nvPr>
        </p:nvSpPr>
        <p:spPr>
          <a:xfrm>
            <a:off x="1799161" y="1244798"/>
            <a:ext cx="8429086" cy="3263504"/>
          </a:xfrm>
          <a:prstGeom prst="rect">
            <a:avLst/>
          </a:prstGeom>
          <a:noFill/>
          <a:ln>
            <a:noFill/>
          </a:ln>
        </p:spPr>
        <p:txBody>
          <a:bodyPr anchorCtr="0" anchor="t" bIns="45700" lIns="91425" spcFirstLastPara="1" rIns="91425" wrap="square" tIns="45700">
            <a:noAutofit/>
          </a:bodyPr>
          <a:lstStyle/>
          <a:p>
            <a:pPr indent="-228599" lvl="1" marL="548640" rtl="0" algn="just">
              <a:spcBef>
                <a:spcPts val="0"/>
              </a:spcBef>
              <a:spcAft>
                <a:spcPts val="0"/>
              </a:spcAft>
              <a:buSzPts val="1530"/>
              <a:buChar char="⚫"/>
            </a:pPr>
            <a:r>
              <a:rPr lang="en-US" sz="1800">
                <a:latin typeface="Times New Roman"/>
                <a:ea typeface="Times New Roman"/>
                <a:cs typeface="Times New Roman"/>
                <a:sym typeface="Times New Roman"/>
              </a:rPr>
              <a:t>National Sleep Research Resource</a:t>
            </a:r>
            <a:endParaRPr/>
          </a:p>
          <a:p>
            <a:pPr indent="-228600" lvl="2" marL="822960" rtl="0" algn="just">
              <a:spcBef>
                <a:spcPts val="370"/>
              </a:spcBef>
              <a:spcAft>
                <a:spcPts val="0"/>
              </a:spcAft>
              <a:buSzPts val="1530"/>
              <a:buChar char="⚫"/>
            </a:pPr>
            <a:r>
              <a:rPr lang="en-US" sz="1800" u="sng">
                <a:solidFill>
                  <a:schemeClr val="hlink"/>
                </a:solidFill>
                <a:latin typeface="Times New Roman"/>
                <a:ea typeface="Times New Roman"/>
                <a:cs typeface="Times New Roman"/>
                <a:sym typeface="Times New Roman"/>
                <a:hlinkClick r:id="rId6"/>
              </a:rPr>
              <a:t>https://sleepdata.org/</a:t>
            </a:r>
            <a:endParaRPr sz="1800">
              <a:latin typeface="Times New Roman"/>
              <a:ea typeface="Times New Roman"/>
              <a:cs typeface="Times New Roman"/>
              <a:sym typeface="Times New Roman"/>
            </a:endParaRPr>
          </a:p>
          <a:p>
            <a:pPr indent="-228600" lvl="2" marL="822960" rtl="0" algn="just">
              <a:spcBef>
                <a:spcPts val="370"/>
              </a:spcBef>
              <a:spcAft>
                <a:spcPts val="0"/>
              </a:spcAft>
              <a:buSzPts val="1530"/>
              <a:buChar char="⚫"/>
            </a:pPr>
            <a:r>
              <a:rPr b="1" lang="en-US" sz="1800">
                <a:latin typeface="Times New Roman"/>
                <a:ea typeface="Times New Roman"/>
                <a:cs typeface="Times New Roman"/>
                <a:sym typeface="Times New Roman"/>
              </a:rPr>
              <a:t>31359</a:t>
            </a:r>
            <a:r>
              <a:rPr lang="en-US" sz="1800">
                <a:latin typeface="Times New Roman"/>
                <a:ea typeface="Times New Roman"/>
                <a:cs typeface="Times New Roman"/>
                <a:sym typeface="Times New Roman"/>
              </a:rPr>
              <a:t> overnight PSG data</a:t>
            </a:r>
            <a:endParaRPr/>
          </a:p>
          <a:p>
            <a:pPr indent="-228600" lvl="2" marL="822960" rtl="0" algn="just">
              <a:spcBef>
                <a:spcPts val="370"/>
              </a:spcBef>
              <a:spcAft>
                <a:spcPts val="0"/>
              </a:spcAft>
              <a:buSzPts val="1530"/>
              <a:buChar char="⚫"/>
            </a:pPr>
            <a:r>
              <a:rPr lang="en-US" sz="1800">
                <a:latin typeface="Times New Roman"/>
                <a:ea typeface="Times New Roman"/>
                <a:cs typeface="Times New Roman"/>
                <a:sym typeface="Times New Roman"/>
              </a:rPr>
              <a:t>Over </a:t>
            </a:r>
            <a:r>
              <a:rPr b="1" lang="en-US" sz="1800">
                <a:latin typeface="Times New Roman"/>
                <a:ea typeface="Times New Roman"/>
                <a:cs typeface="Times New Roman"/>
                <a:sym typeface="Times New Roman"/>
              </a:rPr>
              <a:t>208300 hours </a:t>
            </a:r>
            <a:r>
              <a:rPr lang="en-US" sz="1800">
                <a:latin typeface="Times New Roman"/>
                <a:ea typeface="Times New Roman"/>
                <a:cs typeface="Times New Roman"/>
                <a:sym typeface="Times New Roman"/>
              </a:rPr>
              <a:t>recording</a:t>
            </a:r>
            <a:endParaRPr/>
          </a:p>
          <a:p>
            <a:pPr indent="-228600" lvl="2" marL="822960" rtl="0" algn="just">
              <a:spcBef>
                <a:spcPts val="370"/>
              </a:spcBef>
              <a:spcAft>
                <a:spcPts val="0"/>
              </a:spcAft>
              <a:buSzPts val="1530"/>
              <a:buChar char="⚫"/>
            </a:pPr>
            <a:r>
              <a:rPr lang="en-US" sz="1800">
                <a:latin typeface="Times New Roman"/>
                <a:ea typeface="Times New Roman"/>
                <a:cs typeface="Times New Roman"/>
                <a:sym typeface="Times New Roman"/>
              </a:rPr>
              <a:t>Take </a:t>
            </a:r>
            <a:r>
              <a:rPr b="1" lang="en-US" sz="1800">
                <a:latin typeface="Times New Roman"/>
                <a:ea typeface="Times New Roman"/>
                <a:cs typeface="Times New Roman"/>
                <a:sym typeface="Times New Roman"/>
              </a:rPr>
              <a:t>9 years</a:t>
            </a:r>
            <a:r>
              <a:rPr lang="en-US" sz="1800">
                <a:latin typeface="Times New Roman"/>
                <a:ea typeface="Times New Roman"/>
                <a:cs typeface="Times New Roman"/>
                <a:sym typeface="Times New Roman"/>
              </a:rPr>
              <a:t> by a expert</a:t>
            </a:r>
            <a:endParaRPr sz="1800">
              <a:latin typeface="Times New Roman"/>
              <a:ea typeface="Times New Roman"/>
              <a:cs typeface="Times New Roman"/>
              <a:sym typeface="Times New Roman"/>
            </a:endParaRPr>
          </a:p>
        </p:txBody>
      </p:sp>
      <p:pic>
        <p:nvPicPr>
          <p:cNvPr id="449" name="Google Shape;449;p60"/>
          <p:cNvPicPr preferRelativeResize="0"/>
          <p:nvPr/>
        </p:nvPicPr>
        <p:blipFill rotWithShape="1">
          <a:blip r:embed="rId7">
            <a:alphaModFix/>
          </a:blip>
          <a:srcRect b="23940" l="19454" r="50680" t="54414"/>
          <a:stretch/>
        </p:blipFill>
        <p:spPr>
          <a:xfrm>
            <a:off x="2050165" y="4958953"/>
            <a:ext cx="4120897" cy="1679972"/>
          </a:xfrm>
          <a:prstGeom prst="rect">
            <a:avLst/>
          </a:prstGeom>
          <a:noFill/>
          <a:ln>
            <a:noFill/>
          </a:ln>
        </p:spPr>
      </p:pic>
      <p:pic>
        <p:nvPicPr>
          <p:cNvPr id="450" name="Google Shape;450;p60"/>
          <p:cNvPicPr preferRelativeResize="0"/>
          <p:nvPr/>
        </p:nvPicPr>
        <p:blipFill rotWithShape="1">
          <a:blip r:embed="rId8">
            <a:alphaModFix/>
          </a:blip>
          <a:srcRect b="47314" l="20067" r="52357" t="31944"/>
          <a:stretch/>
        </p:blipFill>
        <p:spPr>
          <a:xfrm>
            <a:off x="2050165" y="3132534"/>
            <a:ext cx="4152535" cy="175676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141"/>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26" name="Google Shape;1226;p141"/>
          <p:cNvPicPr preferRelativeResize="0"/>
          <p:nvPr/>
        </p:nvPicPr>
        <p:blipFill rotWithShape="1">
          <a:blip r:embed="rId3">
            <a:alphaModFix/>
          </a:blip>
          <a:srcRect b="0" l="0" r="0" t="0"/>
          <a:stretch/>
        </p:blipFill>
        <p:spPr>
          <a:xfrm>
            <a:off x="133350" y="2179887"/>
            <a:ext cx="11840252" cy="3354138"/>
          </a:xfrm>
          <a:prstGeom prst="rect">
            <a:avLst/>
          </a:prstGeom>
          <a:noFill/>
          <a:ln>
            <a:noFill/>
          </a:ln>
        </p:spPr>
      </p:pic>
      <p:sp>
        <p:nvSpPr>
          <p:cNvPr id="1227" name="Google Shape;1227;p141"/>
          <p:cNvSpPr/>
          <p:nvPr/>
        </p:nvSpPr>
        <p:spPr>
          <a:xfrm>
            <a:off x="528589" y="1108885"/>
            <a:ext cx="6670416"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Times New Roman"/>
                <a:ea typeface="Times New Roman"/>
                <a:cs typeface="Times New Roman"/>
                <a:sym typeface="Times New Roman"/>
              </a:rPr>
              <a:t>Residual Networks (ResNet)</a:t>
            </a:r>
            <a:endParaRPr sz="4400">
              <a:solidFill>
                <a:schemeClr val="dk1"/>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142"/>
          <p:cNvSpPr txBox="1"/>
          <p:nvPr>
            <p:ph idx="1" type="body"/>
          </p:nvPr>
        </p:nvSpPr>
        <p:spPr>
          <a:xfrm>
            <a:off x="1096963" y="1846263"/>
            <a:ext cx="10058400" cy="4022725"/>
          </a:xfrm>
          <a:prstGeom prst="rect">
            <a:avLst/>
          </a:prstGeom>
          <a:noFill/>
          <a:ln>
            <a:noFill/>
          </a:ln>
        </p:spPr>
        <p:txBody>
          <a:bodyPr anchorCtr="0" anchor="t" bIns="45700" lIns="0" spcFirstLastPara="1" rIns="0" wrap="square" tIns="45700">
            <a:noAutofit/>
          </a:bodyPr>
          <a:lstStyle/>
          <a:p>
            <a:pPr indent="0" lvl="0" marL="90488" rtl="0" algn="l">
              <a:lnSpc>
                <a:spcPct val="90000"/>
              </a:lnSpc>
              <a:spcBef>
                <a:spcPts val="0"/>
              </a:spcBef>
              <a:spcAft>
                <a:spcPts val="0"/>
              </a:spcAft>
              <a:buSzPts val="2000"/>
              <a:buNone/>
            </a:pPr>
            <a:r>
              <a:t/>
            </a:r>
            <a:endParaRPr/>
          </a:p>
        </p:txBody>
      </p:sp>
      <p:sp>
        <p:nvSpPr>
          <p:cNvPr id="1233" name="Google Shape;1233;p142"/>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34" name="Google Shape;1234;p142"/>
          <p:cNvPicPr preferRelativeResize="0"/>
          <p:nvPr/>
        </p:nvPicPr>
        <p:blipFill rotWithShape="1">
          <a:blip r:embed="rId3">
            <a:alphaModFix/>
          </a:blip>
          <a:srcRect b="0" l="0" r="0" t="0"/>
          <a:stretch/>
        </p:blipFill>
        <p:spPr>
          <a:xfrm>
            <a:off x="404446" y="1842816"/>
            <a:ext cx="11095138" cy="4316104"/>
          </a:xfrm>
          <a:prstGeom prst="rect">
            <a:avLst/>
          </a:prstGeom>
          <a:noFill/>
          <a:ln>
            <a:noFill/>
          </a:ln>
        </p:spPr>
      </p:pic>
      <p:sp>
        <p:nvSpPr>
          <p:cNvPr id="1235" name="Google Shape;1235;p142"/>
          <p:cNvSpPr/>
          <p:nvPr/>
        </p:nvSpPr>
        <p:spPr>
          <a:xfrm>
            <a:off x="1028700" y="967284"/>
            <a:ext cx="4209486"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alibri"/>
                <a:ea typeface="Calibri"/>
                <a:cs typeface="Calibri"/>
                <a:sym typeface="Calibri"/>
              </a:rPr>
              <a:t>Residual Learning</a:t>
            </a:r>
            <a:endParaRPr sz="44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43"/>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41" name="Google Shape;1241;p143"/>
          <p:cNvPicPr preferRelativeResize="0"/>
          <p:nvPr/>
        </p:nvPicPr>
        <p:blipFill rotWithShape="1">
          <a:blip r:embed="rId3">
            <a:alphaModFix/>
          </a:blip>
          <a:srcRect b="0" l="0" r="0" t="0"/>
          <a:stretch/>
        </p:blipFill>
        <p:spPr>
          <a:xfrm>
            <a:off x="294493" y="328542"/>
            <a:ext cx="11571424" cy="4990805"/>
          </a:xfrm>
          <a:prstGeom prst="rect">
            <a:avLst/>
          </a:prstGeom>
          <a:noFill/>
          <a:ln>
            <a:noFill/>
          </a:ln>
        </p:spPr>
      </p:pic>
      <p:sp>
        <p:nvSpPr>
          <p:cNvPr id="1242" name="Google Shape;1242;p143"/>
          <p:cNvSpPr/>
          <p:nvPr/>
        </p:nvSpPr>
        <p:spPr>
          <a:xfrm>
            <a:off x="294493" y="5566277"/>
            <a:ext cx="1175976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https://www.mathworks.com/matlabcentral/fileexchange/65678-neural-network-toolbox-tm--model-for-resnet-101-network?s_tid=prof_contriblnk</a:t>
            </a:r>
            <a:endParaRPr sz="18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44"/>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48" name="Google Shape;1248;p144"/>
          <p:cNvPicPr preferRelativeResize="0"/>
          <p:nvPr/>
        </p:nvPicPr>
        <p:blipFill rotWithShape="1">
          <a:blip r:embed="rId3">
            <a:alphaModFix/>
          </a:blip>
          <a:srcRect b="0" l="0" r="0" t="0"/>
          <a:stretch/>
        </p:blipFill>
        <p:spPr>
          <a:xfrm>
            <a:off x="926097" y="79585"/>
            <a:ext cx="10437400" cy="656251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45"/>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54" name="Google Shape;1254;p145"/>
          <p:cNvPicPr preferRelativeResize="0"/>
          <p:nvPr/>
        </p:nvPicPr>
        <p:blipFill rotWithShape="1">
          <a:blip r:embed="rId3">
            <a:alphaModFix/>
          </a:blip>
          <a:srcRect b="0" l="0" r="0" t="0"/>
          <a:stretch/>
        </p:blipFill>
        <p:spPr>
          <a:xfrm>
            <a:off x="483173" y="0"/>
            <a:ext cx="11009524" cy="5380952"/>
          </a:xfrm>
          <a:prstGeom prst="rect">
            <a:avLst/>
          </a:prstGeom>
          <a:noFill/>
          <a:ln>
            <a:noFill/>
          </a:ln>
        </p:spPr>
      </p:pic>
      <p:sp>
        <p:nvSpPr>
          <p:cNvPr id="1255" name="Google Shape;1255;p145"/>
          <p:cNvSpPr/>
          <p:nvPr/>
        </p:nvSpPr>
        <p:spPr>
          <a:xfrm>
            <a:off x="579119" y="5536208"/>
            <a:ext cx="1122495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https://www.mathworks.com/matlabcentral/fileexchange/66607-neural-network-toolbox-tm--model-for-inception-resnet-v2-network?s_tid=prof_contriblnk</a:t>
            </a:r>
            <a:endParaRPr sz="18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146"/>
          <p:cNvSpPr txBox="1"/>
          <p:nvPr>
            <p:ph type="title"/>
          </p:nvPr>
        </p:nvSpPr>
        <p:spPr>
          <a:xfrm>
            <a:off x="349135" y="287338"/>
            <a:ext cx="11529752" cy="1449387"/>
          </a:xfrm>
          <a:prstGeom prst="rect">
            <a:avLst/>
          </a:prstGeom>
          <a:noFill/>
          <a:ln>
            <a:noFill/>
          </a:ln>
        </p:spPr>
        <p:txBody>
          <a:bodyPr anchorCtr="0" anchor="b" bIns="45700" lIns="91425" spcFirstLastPara="1" rIns="91425" wrap="square" tIns="45700">
            <a:noAutofit/>
          </a:bodyPr>
          <a:lstStyle/>
          <a:p>
            <a:pPr indent="0" lvl="0" marL="0" rtl="0" algn="just">
              <a:lnSpc>
                <a:spcPct val="85000"/>
              </a:lnSpc>
              <a:spcBef>
                <a:spcPts val="0"/>
              </a:spcBef>
              <a:spcAft>
                <a:spcPts val="0"/>
              </a:spcAft>
              <a:buNone/>
            </a:pPr>
            <a:r>
              <a:rPr lang="en-US"/>
              <a:t>How to convert a </a:t>
            </a:r>
            <a:r>
              <a:rPr lang="en-US" u="sng"/>
              <a:t>sleep EEG signal</a:t>
            </a:r>
            <a:r>
              <a:rPr lang="en-US"/>
              <a:t> into a discriminating diagram?</a:t>
            </a:r>
            <a:endParaRPr/>
          </a:p>
        </p:txBody>
      </p:sp>
      <p:sp>
        <p:nvSpPr>
          <p:cNvPr id="1261" name="Google Shape;1261;p146"/>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2" name="Google Shape;1262;p146"/>
          <p:cNvSpPr/>
          <p:nvPr/>
        </p:nvSpPr>
        <p:spPr>
          <a:xfrm>
            <a:off x="1079948" y="5165960"/>
            <a:ext cx="9866272"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000000"/>
                </a:solidFill>
                <a:latin typeface="Microsoft JhengHei"/>
                <a:ea typeface="Microsoft JhengHei"/>
                <a:cs typeface="Microsoft JhengHei"/>
                <a:sym typeface="Microsoft JhengHei"/>
              </a:rPr>
              <a:t>連續小波轉換 (Continuous wavelet transform, CWT)</a:t>
            </a:r>
            <a:endParaRPr sz="1600">
              <a:solidFill>
                <a:srgbClr val="000000"/>
              </a:solidFill>
              <a:latin typeface="Microsoft JhengHei"/>
              <a:ea typeface="Microsoft JhengHei"/>
              <a:cs typeface="Microsoft JhengHei"/>
              <a:sym typeface="Microsoft JhengHei"/>
            </a:endParaRPr>
          </a:p>
          <a:p>
            <a:pPr indent="0" lvl="0" marL="0" marR="0" rtl="0" algn="just">
              <a:spcBef>
                <a:spcPts val="0"/>
              </a:spcBef>
              <a:spcAft>
                <a:spcPts val="0"/>
              </a:spcAft>
              <a:buNone/>
            </a:pPr>
            <a:r>
              <a:t/>
            </a:r>
            <a:endParaRPr sz="1600">
              <a:solidFill>
                <a:srgbClr val="000000"/>
              </a:solidFill>
              <a:latin typeface="Microsoft JhengHei"/>
              <a:ea typeface="Microsoft JhengHei"/>
              <a:cs typeface="Microsoft JhengHei"/>
              <a:sym typeface="Microsoft JhengHei"/>
            </a:endParaRPr>
          </a:p>
          <a:p>
            <a:pPr indent="0" lvl="0" marL="0" marR="0" rtl="0" algn="just">
              <a:spcBef>
                <a:spcPts val="0"/>
              </a:spcBef>
              <a:spcAft>
                <a:spcPts val="0"/>
              </a:spcAft>
              <a:buNone/>
            </a:pPr>
            <a:r>
              <a:rPr lang="en-US" sz="1600">
                <a:solidFill>
                  <a:srgbClr val="000000"/>
                </a:solidFill>
                <a:latin typeface="Microsoft JhengHei"/>
                <a:ea typeface="Microsoft JhengHei"/>
                <a:cs typeface="Microsoft JhengHei"/>
                <a:sym typeface="Microsoft JhengHei"/>
              </a:rPr>
              <a:t>通常是用來將連續時間的函數分解成小波。相較於傅利葉轉換，連續小波轉換優點在於它能將處理的訊號在建構時頻表示時擁有良好的時間和頻率的定位。</a:t>
            </a:r>
            <a:endParaRPr sz="1600">
              <a:solidFill>
                <a:schemeClr val="dk1"/>
              </a:solidFill>
              <a:latin typeface="Microsoft JhengHei"/>
              <a:ea typeface="Microsoft JhengHei"/>
              <a:cs typeface="Microsoft JhengHei"/>
              <a:sym typeface="Microsoft JhengHei"/>
            </a:endParaRPr>
          </a:p>
        </p:txBody>
      </p:sp>
      <p:pic>
        <p:nvPicPr>
          <p:cNvPr id="1263" name="Google Shape;1263;p146"/>
          <p:cNvPicPr preferRelativeResize="0"/>
          <p:nvPr/>
        </p:nvPicPr>
        <p:blipFill rotWithShape="1">
          <a:blip r:embed="rId3">
            <a:alphaModFix/>
          </a:blip>
          <a:srcRect b="53107" l="0" r="0" t="959"/>
          <a:stretch/>
        </p:blipFill>
        <p:spPr>
          <a:xfrm>
            <a:off x="588890" y="1787235"/>
            <a:ext cx="4598252" cy="3319121"/>
          </a:xfrm>
          <a:prstGeom prst="rect">
            <a:avLst/>
          </a:prstGeom>
          <a:noFill/>
          <a:ln>
            <a:noFill/>
          </a:ln>
        </p:spPr>
      </p:pic>
      <p:pic>
        <p:nvPicPr>
          <p:cNvPr id="1264" name="Google Shape;1264;p146"/>
          <p:cNvPicPr preferRelativeResize="0"/>
          <p:nvPr/>
        </p:nvPicPr>
        <p:blipFill rotWithShape="1">
          <a:blip r:embed="rId3">
            <a:alphaModFix/>
          </a:blip>
          <a:srcRect b="0" l="0" r="0" t="52844"/>
          <a:stretch/>
        </p:blipFill>
        <p:spPr>
          <a:xfrm>
            <a:off x="6407511" y="1811536"/>
            <a:ext cx="4648416" cy="3381496"/>
          </a:xfrm>
          <a:prstGeom prst="rect">
            <a:avLst/>
          </a:prstGeom>
          <a:noFill/>
          <a:ln>
            <a:noFill/>
          </a:ln>
        </p:spPr>
      </p:pic>
      <p:sp>
        <p:nvSpPr>
          <p:cNvPr id="1265" name="Google Shape;1265;p146"/>
          <p:cNvSpPr/>
          <p:nvPr/>
        </p:nvSpPr>
        <p:spPr>
          <a:xfrm>
            <a:off x="5356752" y="3172475"/>
            <a:ext cx="881149" cy="548640"/>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Google Shape;1266;p146"/>
          <p:cNvSpPr/>
          <p:nvPr/>
        </p:nvSpPr>
        <p:spPr>
          <a:xfrm>
            <a:off x="5299486" y="2457150"/>
            <a:ext cx="995680" cy="419100"/>
          </a:xfrm>
          <a:prstGeom prst="rect">
            <a:avLst/>
          </a:prstGeom>
          <a:solidFill>
            <a:schemeClr val="accent3"/>
          </a:solidFill>
          <a:ln cap="flat" cmpd="sng" w="15875">
            <a:solidFill>
              <a:srgbClr val="613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CWT</a:t>
            </a:r>
            <a:endParaRPr sz="1800">
              <a:solidFill>
                <a:schemeClr val="lt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147"/>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t/>
            </a:r>
            <a:endParaRPr/>
          </a:p>
        </p:txBody>
      </p:sp>
      <p:pic>
        <p:nvPicPr>
          <p:cNvPr id="1272" name="Google Shape;1272;p147"/>
          <p:cNvPicPr preferRelativeResize="0"/>
          <p:nvPr>
            <p:ph idx="1" type="body"/>
          </p:nvPr>
        </p:nvPicPr>
        <p:blipFill rotWithShape="1">
          <a:blip r:embed="rId3">
            <a:alphaModFix/>
          </a:blip>
          <a:srcRect b="4796" l="10483" r="8290" t="3543"/>
          <a:stretch/>
        </p:blipFill>
        <p:spPr>
          <a:xfrm>
            <a:off x="482137" y="0"/>
            <a:ext cx="11114117" cy="6283931"/>
          </a:xfrm>
          <a:prstGeom prst="rect">
            <a:avLst/>
          </a:prstGeom>
          <a:noFill/>
          <a:ln>
            <a:noFill/>
          </a:ln>
        </p:spPr>
      </p:pic>
      <p:sp>
        <p:nvSpPr>
          <p:cNvPr id="1273" name="Google Shape;1273;p147"/>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48"/>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t/>
            </a:r>
            <a:endParaRPr/>
          </a:p>
        </p:txBody>
      </p:sp>
      <p:pic>
        <p:nvPicPr>
          <p:cNvPr id="1279" name="Google Shape;1279;p148"/>
          <p:cNvPicPr preferRelativeResize="0"/>
          <p:nvPr>
            <p:ph idx="1" type="body"/>
          </p:nvPr>
        </p:nvPicPr>
        <p:blipFill rotWithShape="1">
          <a:blip r:embed="rId3">
            <a:alphaModFix/>
          </a:blip>
          <a:srcRect b="5378" l="10452" r="8581" t="3697"/>
          <a:stretch/>
        </p:blipFill>
        <p:spPr>
          <a:xfrm>
            <a:off x="598517" y="174567"/>
            <a:ext cx="10922923" cy="6145892"/>
          </a:xfrm>
          <a:prstGeom prst="rect">
            <a:avLst/>
          </a:prstGeom>
          <a:noFill/>
          <a:ln>
            <a:noFill/>
          </a:ln>
        </p:spPr>
      </p:pic>
      <p:sp>
        <p:nvSpPr>
          <p:cNvPr id="1280" name="Google Shape;1280;p148"/>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49"/>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t/>
            </a:r>
            <a:endParaRPr/>
          </a:p>
        </p:txBody>
      </p:sp>
      <p:pic>
        <p:nvPicPr>
          <p:cNvPr id="1286" name="Google Shape;1286;p149"/>
          <p:cNvPicPr preferRelativeResize="0"/>
          <p:nvPr>
            <p:ph idx="1" type="body"/>
          </p:nvPr>
        </p:nvPicPr>
        <p:blipFill rotWithShape="1">
          <a:blip r:embed="rId3">
            <a:alphaModFix/>
          </a:blip>
          <a:srcRect b="4343" l="10871" r="8266" t="3906"/>
          <a:stretch/>
        </p:blipFill>
        <p:spPr>
          <a:xfrm>
            <a:off x="602356" y="287338"/>
            <a:ext cx="11047613" cy="6280589"/>
          </a:xfrm>
          <a:prstGeom prst="rect">
            <a:avLst/>
          </a:prstGeom>
          <a:noFill/>
          <a:ln>
            <a:noFill/>
          </a:ln>
        </p:spPr>
      </p:pic>
      <p:sp>
        <p:nvSpPr>
          <p:cNvPr id="1287" name="Google Shape;1287;p149"/>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150"/>
          <p:cNvSpPr txBox="1"/>
          <p:nvPr>
            <p:ph type="title"/>
          </p:nvPr>
        </p:nvSpPr>
        <p:spPr>
          <a:xfrm>
            <a:off x="1096963" y="287338"/>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None/>
            </a:pPr>
            <a:r>
              <a:t/>
            </a:r>
            <a:endParaRPr/>
          </a:p>
        </p:txBody>
      </p:sp>
      <p:pic>
        <p:nvPicPr>
          <p:cNvPr id="1293" name="Google Shape;1293;p150"/>
          <p:cNvPicPr preferRelativeResize="0"/>
          <p:nvPr>
            <p:ph idx="1" type="body"/>
          </p:nvPr>
        </p:nvPicPr>
        <p:blipFill rotWithShape="1">
          <a:blip r:embed="rId3">
            <a:alphaModFix/>
          </a:blip>
          <a:srcRect b="0" l="10317" r="8445" t="0"/>
          <a:stretch/>
        </p:blipFill>
        <p:spPr>
          <a:xfrm>
            <a:off x="944563" y="0"/>
            <a:ext cx="10363200" cy="6391650"/>
          </a:xfrm>
          <a:prstGeom prst="rect">
            <a:avLst/>
          </a:prstGeom>
          <a:noFill/>
          <a:ln>
            <a:noFill/>
          </a:ln>
        </p:spPr>
      </p:pic>
      <p:sp>
        <p:nvSpPr>
          <p:cNvPr id="1294" name="Google Shape;1294;p150"/>
          <p:cNvSpPr txBox="1"/>
          <p:nvPr>
            <p:ph idx="12" type="sldNum"/>
          </p:nvPr>
        </p:nvSpPr>
        <p:spPr>
          <a:xfrm>
            <a:off x="9901238" y="6459538"/>
            <a:ext cx="13112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回顧">
  <a:themeElements>
    <a:clrScheme name="回顧">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公正">
  <a:themeElements>
    <a:clrScheme name="公正">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回顧">
  <a:themeElements>
    <a:clrScheme name="回顧">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佈景主題">
  <a:themeElements>
    <a:clrScheme name="Office 佈景主題">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